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87" r:id="rId4"/>
    <p:sldId id="284" r:id="rId5"/>
    <p:sldId id="282" r:id="rId6"/>
    <p:sldId id="278" r:id="rId7"/>
    <p:sldId id="280" r:id="rId8"/>
    <p:sldId id="288" r:id="rId9"/>
    <p:sldId id="286" r:id="rId10"/>
    <p:sldId id="289" r:id="rId11"/>
    <p:sldId id="290" r:id="rId12"/>
    <p:sldId id="285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 useTimings="0">
    <p:present/>
    <p:sldRg st="1" end="12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9BE00"/>
    <a:srgbClr val="F25600"/>
    <a:srgbClr val="EF8A03"/>
    <a:srgbClr val="FFCC00"/>
    <a:srgbClr val="FCE20B"/>
    <a:srgbClr val="79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598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4;&#1072;&#1088;&#1100;&#1103;\Downloads\Megapolis-realt-&#1055;&#1086;&#1089;&#1077;&#1090;&#1080;&#1090;&#1077;&#1083;&#108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4;&#1072;&#1088;&#1100;&#1103;\Downloads\Megapolis-realt-&#1055;&#1086;&#1089;&#1077;&#1090;&#1080;&#1090;&#1077;&#1083;&#1080;%20(1)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sha\Downloads\Megapolis-realt-&#1043;&#1077;&#1086;&#1075;&#1088;&#1072;&#1092;&#1080;&#1103;-2015-11-01-2016-03-3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4;&#1072;&#1088;&#1100;&#1103;\Downloads\Megapolis-realt-&#1058;&#1080;&#1087;_&#1091;&#1089;&#1090;&#1088;&#1086;&#1081;&#1089;&#1090;&#1074;&#107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4;&#1072;&#1088;&#1100;&#1103;\Downloads\Megapolis-realt-&#1058;&#1080;&#1087;_&#1091;&#1089;&#1090;&#1088;&#1086;&#1081;&#1089;&#1090;&#1074;&#1072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4;&#1072;&#1088;&#1100;&#1103;\Downloads\Megapolis-realt-&#1048;&#1089;&#1090;&#1086;&#1095;&#1085;&#1080;&#1082;_&#1090;&#1088;&#1072;&#1092;&#1080;&#1082;&#1072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52F-4044-8F99-A08D17BFC6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52F-4044-8F99-A08D17BFC64E}"/>
              </c:ext>
            </c:extLst>
          </c:dPt>
          <c:dLbls>
            <c:dLbl>
              <c:idx val="0"/>
              <c:layout>
                <c:manualLayout>
                  <c:x val="-0.21505293088363964"/>
                  <c:y val="1.764727325750947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52F-4044-8F99-A08D17BFC64E}"/>
                </c:ext>
              </c:extLst>
            </c:dLbl>
            <c:dLbl>
              <c:idx val="1"/>
              <c:layout>
                <c:manualLayout>
                  <c:x val="0.20781102362204726"/>
                  <c:y val="-0.1735662729658792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52F-4044-8F99-A08D17BFC6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'[Megapolis-realt-Посетители.xlsx]Отчет'!$B$6:$C$6</c:f>
              <c:strCache>
                <c:ptCount val="2"/>
                <c:pt idx="0">
                  <c:v>Доля мужчин</c:v>
                </c:pt>
                <c:pt idx="1">
                  <c:v>Доля женщин</c:v>
                </c:pt>
              </c:strCache>
            </c:strRef>
          </c:cat>
          <c:val>
            <c:numRef>
              <c:f>'[Megapolis-realt-Посетители.xlsx]Отчет'!$B$7:$C$7</c:f>
              <c:numCache>
                <c:formatCode>0.00%</c:formatCode>
                <c:ptCount val="2"/>
                <c:pt idx="0">
                  <c:v>0.45912290200324857</c:v>
                </c:pt>
                <c:pt idx="1">
                  <c:v>0.54087709799675154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2F-4044-8F99-A08D17BFC64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DC9-4E82-A502-A2339DEBA5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DC9-4E82-A502-A2339DEBA5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DC9-4E82-A502-A2339DEBA5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DC9-4E82-A502-A2339DEBA55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DC9-4E82-A502-A2339DEBA55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DC9-4E82-A502-A2339DEBA55D}"/>
              </c:ext>
            </c:extLst>
          </c:dPt>
          <c:cat>
            <c:strRef>
              <c:f>'[Megapolis-realt-Посетители (1).xlsx]Отчет'!$B$6:$G$6</c:f>
              <c:strCache>
                <c:ptCount val="6"/>
                <c:pt idx="0">
                  <c:v>Менее 18 лет</c:v>
                </c:pt>
                <c:pt idx="1">
                  <c:v>18‑24 лет</c:v>
                </c:pt>
                <c:pt idx="2">
                  <c:v>25‑34 лет</c:v>
                </c:pt>
                <c:pt idx="3">
                  <c:v>35‑45 лет</c:v>
                </c:pt>
                <c:pt idx="4">
                  <c:v>45‑55 лет</c:v>
                </c:pt>
                <c:pt idx="5">
                  <c:v>Более 55 лет</c:v>
                </c:pt>
              </c:strCache>
            </c:strRef>
          </c:cat>
          <c:val>
            <c:numRef>
              <c:f>'[Megapolis-realt-Посетители (1).xlsx]Отчет'!$B$7:$G$7</c:f>
              <c:numCache>
                <c:formatCode>0.00%</c:formatCode>
                <c:ptCount val="6"/>
                <c:pt idx="0">
                  <c:v>2.465483234714004E-3</c:v>
                </c:pt>
                <c:pt idx="1">
                  <c:v>6.7554240631163706E-2</c:v>
                </c:pt>
                <c:pt idx="2">
                  <c:v>0.2667652859960552</c:v>
                </c:pt>
                <c:pt idx="3">
                  <c:v>0.38313609467455623</c:v>
                </c:pt>
                <c:pt idx="4">
                  <c:v>0.20315581854043394</c:v>
                </c:pt>
                <c:pt idx="5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DC9-4E82-A502-A2339DEBA5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Лист3!$B$3:$B$16</c:f>
              <c:strCache>
                <c:ptCount val="14"/>
                <c:pt idx="0">
                  <c:v>  Семья и дети</c:v>
                </c:pt>
                <c:pt idx="1">
                  <c:v>  Кулинария</c:v>
                </c:pt>
                <c:pt idx="2">
                  <c:v>  Обустройство</c:v>
                </c:pt>
                <c:pt idx="3">
                  <c:v>  Фото</c:v>
                </c:pt>
                <c:pt idx="4">
                  <c:v>  Здоровый образ жизни</c:v>
                </c:pt>
                <c:pt idx="5">
                  <c:v>  Мобильная связь и интернет</c:v>
                </c:pt>
                <c:pt idx="6">
                  <c:v>  Туризм</c:v>
                </c:pt>
                <c:pt idx="7">
                  <c:v>  Автомобили</c:v>
                </c:pt>
                <c:pt idx="8">
                  <c:v>  Кино</c:v>
                </c:pt>
                <c:pt idx="9">
                  <c:v>  Литература и учебные материалы</c:v>
                </c:pt>
                <c:pt idx="10">
                  <c:v>  Программное обеспечение</c:v>
                </c:pt>
                <c:pt idx="11">
                  <c:v>  Финансы</c:v>
                </c:pt>
                <c:pt idx="12">
                  <c:v>  Бизнес</c:v>
                </c:pt>
                <c:pt idx="13">
                  <c:v>  Недвижимость</c:v>
                </c:pt>
              </c:strCache>
            </c:strRef>
          </c:cat>
          <c:val>
            <c:numRef>
              <c:f>Лист3!$C$3:$C$16</c:f>
              <c:numCache>
                <c:formatCode>0.00%</c:formatCode>
                <c:ptCount val="14"/>
                <c:pt idx="0">
                  <c:v>0.27900000000000008</c:v>
                </c:pt>
                <c:pt idx="1">
                  <c:v>0.20800000000000018</c:v>
                </c:pt>
                <c:pt idx="2">
                  <c:v>0.16300000000000026</c:v>
                </c:pt>
                <c:pt idx="3">
                  <c:v>8.4000000000000158E-2</c:v>
                </c:pt>
                <c:pt idx="4">
                  <c:v>5.1000000000000004E-2</c:v>
                </c:pt>
                <c:pt idx="5">
                  <c:v>0.2</c:v>
                </c:pt>
                <c:pt idx="6">
                  <c:v>0.29500000000000032</c:v>
                </c:pt>
                <c:pt idx="7">
                  <c:v>0.31200000000000039</c:v>
                </c:pt>
                <c:pt idx="8">
                  <c:v>0.31500000000000039</c:v>
                </c:pt>
                <c:pt idx="9">
                  <c:v>0.38700000000000045</c:v>
                </c:pt>
                <c:pt idx="10">
                  <c:v>5.4000000000000097E-2</c:v>
                </c:pt>
                <c:pt idx="11">
                  <c:v>0.1240000000000001</c:v>
                </c:pt>
                <c:pt idx="12">
                  <c:v>0.47100000000000031</c:v>
                </c:pt>
                <c:pt idx="13">
                  <c:v>0.28500000000000031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0-4BE0-86BC-A0FEEBF284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8394560"/>
        <c:axId val="158395120"/>
      </c:barChart>
      <c:catAx>
        <c:axId val="158394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58395120"/>
        <c:crosses val="autoZero"/>
        <c:auto val="1"/>
        <c:lblAlgn val="ctr"/>
        <c:lblOffset val="100"/>
        <c:noMultiLvlLbl val="0"/>
      </c:catAx>
      <c:valAx>
        <c:axId val="158395120"/>
        <c:scaling>
          <c:orientation val="minMax"/>
        </c:scaling>
        <c:delete val="1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Доля</a:t>
                </a:r>
                <a:r>
                  <a:rPr lang="ru-RU" baseline="0"/>
                  <a:t> визитов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crossAx val="158394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818508432894224E-2"/>
          <c:y val="4.7247111694776217E-2"/>
          <c:w val="0.57764483144499845"/>
          <c:h val="0.8960563542714923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D0A-4CC3-9793-5727B75C88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D0A-4CC3-9793-5727B75C88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D0A-4CC3-9793-5727B75C88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D0A-4CC3-9793-5727B75C88D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D0A-4CC3-9793-5727B75C88D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D0A-4CC3-9793-5727B75C88DE}"/>
              </c:ext>
            </c:extLst>
          </c:dPt>
          <c:cat>
            <c:strRef>
              <c:f>'[Megapolis-realt-Тип_устройства.xlsx]Отчет'!$A$36:$A$41</c:f>
              <c:strCache>
                <c:ptCount val="6"/>
                <c:pt idx="0">
                  <c:v>Минская область</c:v>
                </c:pt>
                <c:pt idx="1">
                  <c:v>Москва и область</c:v>
                </c:pt>
                <c:pt idx="2">
                  <c:v>гродненская область</c:v>
                </c:pt>
                <c:pt idx="3">
                  <c:v>Могилевская область</c:v>
                </c:pt>
                <c:pt idx="4">
                  <c:v>Гомельская область</c:v>
                </c:pt>
                <c:pt idx="5">
                  <c:v>Другие</c:v>
                </c:pt>
              </c:strCache>
            </c:strRef>
          </c:cat>
          <c:val>
            <c:numRef>
              <c:f>'[Megapolis-realt-Тип_устройства.xlsx]Отчет'!$B$36:$B$41</c:f>
              <c:numCache>
                <c:formatCode>General</c:formatCode>
                <c:ptCount val="6"/>
                <c:pt idx="0">
                  <c:v>82511</c:v>
                </c:pt>
                <c:pt idx="1">
                  <c:v>45450</c:v>
                </c:pt>
                <c:pt idx="2">
                  <c:v>6710</c:v>
                </c:pt>
                <c:pt idx="3">
                  <c:v>3790</c:v>
                </c:pt>
                <c:pt idx="4">
                  <c:v>3507</c:v>
                </c:pt>
                <c:pt idx="5">
                  <c:v>6363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D0A-4CC3-9793-5727B75C88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082172471109689"/>
          <c:y val="1.4590800950150596E-3"/>
          <c:w val="0.34194821348905813"/>
          <c:h val="0.978182623107557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'[Megapolis-realt-Тип_устройства.xlsx]Отчет'!$B$6</c:f>
              <c:strCache>
                <c:ptCount val="1"/>
                <c:pt idx="0">
                  <c:v>Визиты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430-4540-8B60-841273C355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430-4540-8B60-841273C355BC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430-4540-8B60-841273C355BC}"/>
              </c:ext>
            </c:extLst>
          </c:dPt>
          <c:cat>
            <c:strRef>
              <c:f>'[Megapolis-realt-Тип_устройства.xlsx]Отчет'!$A$7:$A$9</c:f>
              <c:strCache>
                <c:ptCount val="3"/>
                <c:pt idx="0">
                  <c:v>Смартфоны</c:v>
                </c:pt>
                <c:pt idx="1">
                  <c:v>ПК</c:v>
                </c:pt>
                <c:pt idx="2">
                  <c:v>Планшеты</c:v>
                </c:pt>
              </c:strCache>
            </c:strRef>
          </c:cat>
          <c:val>
            <c:numRef>
              <c:f>'[Megapolis-realt-Тип_устройства.xlsx]Отчет'!$B$7:$B$9</c:f>
              <c:numCache>
                <c:formatCode>0</c:formatCode>
                <c:ptCount val="3"/>
                <c:pt idx="0">
                  <c:v>229700</c:v>
                </c:pt>
                <c:pt idx="1">
                  <c:v>34700</c:v>
                </c:pt>
                <c:pt idx="2">
                  <c:v>2600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430-4540-8B60-841273C35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'[Megapolis-realt-Источник_трафика.xlsx]Отчет'!$B$6</c:f>
              <c:strCache>
                <c:ptCount val="1"/>
                <c:pt idx="0">
                  <c:v>Визиты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546-44D5-9BCC-6F20433CB8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546-44D5-9BCC-6F20433CB8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546-44D5-9BCC-6F20433CB84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546-44D5-9BCC-6F20433CB84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546-44D5-9BCC-6F20433CB84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546-44D5-9BCC-6F20433CB84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7546-44D5-9BCC-6F20433CB842}"/>
              </c:ext>
            </c:extLst>
          </c:dPt>
          <c:cat>
            <c:strRef>
              <c:f>'[Megapolis-realt-Источник_трафика.xlsx]Отчет'!$A$7:$A$14</c:f>
              <c:strCache>
                <c:ptCount val="7"/>
                <c:pt idx="0">
                  <c:v>Прямые заходы</c:v>
                </c:pt>
                <c:pt idx="1">
                  <c:v>Переходы из поисковых систем</c:v>
                </c:pt>
                <c:pt idx="2">
                  <c:v>Переходы по рекламе</c:v>
                </c:pt>
                <c:pt idx="3">
                  <c:v>Внутренние переходы</c:v>
                </c:pt>
                <c:pt idx="4">
                  <c:v>Переходы из социальных сетей</c:v>
                </c:pt>
                <c:pt idx="5">
                  <c:v>Переходы по ссылкам на сайтах</c:v>
                </c:pt>
                <c:pt idx="6">
                  <c:v>Переходы из мессенджеров</c:v>
                </c:pt>
              </c:strCache>
              <c:extLst/>
            </c:strRef>
          </c:cat>
          <c:val>
            <c:numRef>
              <c:f>'[Megapolis-realt-Источник_трафика.xlsx]Отчет'!$B$7:$B$14</c:f>
              <c:numCache>
                <c:formatCode>0</c:formatCode>
                <c:ptCount val="7"/>
                <c:pt idx="0">
                  <c:v>134700</c:v>
                </c:pt>
                <c:pt idx="1">
                  <c:v>112000</c:v>
                </c:pt>
                <c:pt idx="2">
                  <c:v>15100</c:v>
                </c:pt>
                <c:pt idx="3">
                  <c:v>2800</c:v>
                </c:pt>
                <c:pt idx="4">
                  <c:v>1400</c:v>
                </c:pt>
                <c:pt idx="5">
                  <c:v>600</c:v>
                </c:pt>
                <c:pt idx="6">
                  <c:v>400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E-7546-44D5-9BCC-6F20433CB8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0.02906</cdr:x>
      <cdr:y>0</cdr:y>
    </cdr:from>
    <cdr:to>
      <cdr:x>0.31662</cdr:x>
      <cdr:y>0.10668</cdr:y>
    </cdr:to>
    <cdr:sp macro="" textlink="">
      <cdr:nvSpPr>
        <cdr:cNvPr id="2" name="TextBox 11"/>
        <cdr:cNvSpPr txBox="1"/>
      </cdr:nvSpPr>
      <cdr:spPr>
        <a:xfrm xmlns:a="http://schemas.openxmlformats.org/drawingml/2006/main">
          <a:off x="144404" y="-3501008"/>
          <a:ext cx="142876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/>
            <a:t>Возраст: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7D13B-3BCD-4C25-AAD1-75FD94F8D946}" type="datetimeFigureOut">
              <a:rPr lang="ru-RU" smtClean="0"/>
              <a:pPr/>
              <a:t>06.02.2026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5ADF5-7C41-4DF4-8E57-E17E71D461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437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ADF5-7C41-4DF4-8E57-E17E71D461B3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032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ADF5-7C41-4DF4-8E57-E17E71D461B3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102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ADF5-7C41-4DF4-8E57-E17E71D461B3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990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ADF5-7C41-4DF4-8E57-E17E71D461B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275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ADF5-7C41-4DF4-8E57-E17E71D461B3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241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ADF5-7C41-4DF4-8E57-E17E71D461B3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433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ADF5-7C41-4DF4-8E57-E17E71D461B3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004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ADF5-7C41-4DF4-8E57-E17E71D461B3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323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ADF5-7C41-4DF4-8E57-E17E71D461B3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94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ADF5-7C41-4DF4-8E57-E17E71D461B3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6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ADF5-7C41-4DF4-8E57-E17E71D461B3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7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ADF5-7C41-4DF4-8E57-E17E71D461B3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64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560A-5996-4632-8308-3886A95B7E47}" type="datetimeFigureOut">
              <a:rPr lang="ru-RU" smtClean="0"/>
              <a:pPr/>
              <a:t>06.02.2026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6C92-8F6F-4A40-8EDE-C343D9D6C5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7785122"/>
      </p:ext>
    </p:extLst>
  </p:cSld>
  <p:clrMapOvr>
    <a:masterClrMapping/>
  </p:clrMapOvr>
  <p:transition spd="med" advTm="9538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560A-5996-4632-8308-3886A95B7E47}" type="datetimeFigureOut">
              <a:rPr lang="ru-RU" smtClean="0"/>
              <a:pPr/>
              <a:t>06.02.2026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6C92-8F6F-4A40-8EDE-C343D9D6C5A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166" y="285728"/>
            <a:ext cx="1500198" cy="9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36192"/>
      </p:ext>
    </p:extLst>
  </p:cSld>
  <p:clrMapOvr>
    <a:masterClrMapping/>
  </p:clrMapOvr>
  <p:transition spd="med" advTm="9538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560A-5996-4632-8308-3886A95B7E47}" type="datetimeFigureOut">
              <a:rPr lang="ru-RU" smtClean="0"/>
              <a:pPr/>
              <a:t>06.02.2026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6C92-8F6F-4A40-8EDE-C343D9D6C5A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166" y="285728"/>
            <a:ext cx="1500198" cy="9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36039"/>
      </p:ext>
    </p:extLst>
  </p:cSld>
  <p:clrMapOvr>
    <a:masterClrMapping/>
  </p:clrMapOvr>
  <p:transition spd="med" advTm="9538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560A-5996-4632-8308-3886A95B7E47}" type="datetimeFigureOut">
              <a:rPr lang="ru-RU" smtClean="0"/>
              <a:pPr/>
              <a:t>06.02.2026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6C92-8F6F-4A40-8EDE-C343D9D6C5A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166" y="285728"/>
            <a:ext cx="1500198" cy="9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46131"/>
      </p:ext>
    </p:extLst>
  </p:cSld>
  <p:clrMapOvr>
    <a:masterClrMapping/>
  </p:clrMapOvr>
  <p:transition spd="med" advTm="9538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560A-5996-4632-8308-3886A95B7E47}" type="datetimeFigureOut">
              <a:rPr lang="ru-RU" smtClean="0"/>
              <a:pPr/>
              <a:t>06.02.2026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6C92-8F6F-4A40-8EDE-C343D9D6C5A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166" y="285728"/>
            <a:ext cx="1500198" cy="9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53486"/>
      </p:ext>
    </p:extLst>
  </p:cSld>
  <p:clrMapOvr>
    <a:masterClrMapping/>
  </p:clrMapOvr>
  <p:transition spd="med" advTm="9538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560A-5996-4632-8308-3886A95B7E47}" type="datetimeFigureOut">
              <a:rPr lang="ru-RU" smtClean="0"/>
              <a:pPr/>
              <a:t>06.02.2026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6C92-8F6F-4A40-8EDE-C343D9D6C5A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166" y="285728"/>
            <a:ext cx="1500198" cy="9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56420"/>
      </p:ext>
    </p:extLst>
  </p:cSld>
  <p:clrMapOvr>
    <a:masterClrMapping/>
  </p:clrMapOvr>
  <p:transition spd="med" advTm="9538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560A-5996-4632-8308-3886A95B7E47}" type="datetimeFigureOut">
              <a:rPr lang="ru-RU" smtClean="0"/>
              <a:pPr/>
              <a:t>06.02.2026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6C92-8F6F-4A40-8EDE-C343D9D6C5A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166" y="285728"/>
            <a:ext cx="1500198" cy="9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1618"/>
      </p:ext>
    </p:extLst>
  </p:cSld>
  <p:clrMapOvr>
    <a:masterClrMapping/>
  </p:clrMapOvr>
  <p:transition spd="med" advTm="9538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560A-5996-4632-8308-3886A95B7E47}" type="datetimeFigureOut">
              <a:rPr lang="ru-RU" smtClean="0"/>
              <a:pPr/>
              <a:t>06.02.2026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6C92-8F6F-4A40-8EDE-C343D9D6C5A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166" y="285728"/>
            <a:ext cx="1500198" cy="9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16728"/>
      </p:ext>
    </p:extLst>
  </p:cSld>
  <p:clrMapOvr>
    <a:masterClrMapping/>
  </p:clrMapOvr>
  <p:transition spd="med" advTm="9538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560A-5996-4632-8308-3886A95B7E47}" type="datetimeFigureOut">
              <a:rPr lang="ru-RU" smtClean="0"/>
              <a:pPr/>
              <a:t>06.02.2026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6C92-8F6F-4A40-8EDE-C343D9D6C5A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166" y="285728"/>
            <a:ext cx="1500198" cy="9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76844"/>
      </p:ext>
    </p:extLst>
  </p:cSld>
  <p:clrMapOvr>
    <a:masterClrMapping/>
  </p:clrMapOvr>
  <p:transition spd="med" advTm="9538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560A-5996-4632-8308-3886A95B7E47}" type="datetimeFigureOut">
              <a:rPr lang="ru-RU" smtClean="0"/>
              <a:pPr/>
              <a:t>06.02.2026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6C92-8F6F-4A40-8EDE-C343D9D6C5A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166" y="285728"/>
            <a:ext cx="1500198" cy="9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84474"/>
      </p:ext>
    </p:extLst>
  </p:cSld>
  <p:clrMapOvr>
    <a:masterClrMapping/>
  </p:clrMapOvr>
  <p:transition spd="med" advTm="9538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560A-5996-4632-8308-3886A95B7E47}" type="datetimeFigureOut">
              <a:rPr lang="ru-RU" smtClean="0"/>
              <a:pPr/>
              <a:t>06.02.2026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6C92-8F6F-4A40-8EDE-C343D9D6C5A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166" y="285728"/>
            <a:ext cx="1500198" cy="9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43089"/>
      </p:ext>
    </p:extLst>
  </p:cSld>
  <p:clrMapOvr>
    <a:masterClrMapping/>
  </p:clrMapOvr>
  <p:transition spd="med" advTm="9538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2560A-5996-4632-8308-3886A95B7E47}" type="datetimeFigureOut">
              <a:rPr lang="ru-RU" smtClean="0"/>
              <a:pPr/>
              <a:t>06.02.2026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A6C92-8F6F-4A40-8EDE-C343D9D6C5A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164263"/>
            <a:ext cx="9144000" cy="693737"/>
          </a:xfrm>
          <a:prstGeom prst="rect">
            <a:avLst/>
          </a:prstGeom>
          <a:solidFill>
            <a:srgbClr val="79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www.megapolis-real.by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9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9538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3.png"/><Relationship Id="rId4" Type="http://schemas.openxmlformats.org/officeDocument/2006/relationships/hyperlink" Target="http://megapolis-real.by/razmestit-reklamu/primeryi-bannerov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41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17" Type="http://schemas.openxmlformats.org/officeDocument/2006/relationships/image" Target="../media/image37.jpeg"/><Relationship Id="rId25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jpeg"/><Relationship Id="rId20" Type="http://schemas.openxmlformats.org/officeDocument/2006/relationships/image" Target="../media/image40.jpeg"/><Relationship Id="rId1" Type="http://schemas.openxmlformats.org/officeDocument/2006/relationships/tags" Target="../tags/tag11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24" Type="http://schemas.openxmlformats.org/officeDocument/2006/relationships/image" Target="../media/image44.png"/><Relationship Id="rId5" Type="http://schemas.openxmlformats.org/officeDocument/2006/relationships/image" Target="../media/image25.jpe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Relationship Id="rId22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hyperlink" Target="mailto:info@megapolis-real.b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chart" Target="../charts/chart6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500438"/>
            <a:ext cx="8208912" cy="235745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РЕКЛАМНЫЕ ВОЗМОЖНОСТИ ПОРТАЛА</a:t>
            </a:r>
            <a:b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MEGAPOLIS-REAL.BY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340" y="1357298"/>
            <a:ext cx="2839320" cy="17145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80112" y="5730934"/>
            <a:ext cx="57423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050" spc="-10" dirty="0">
                <a:solidFill>
                  <a:schemeClr val="bg1">
                    <a:lumMod val="50000"/>
                  </a:schemeClr>
                </a:solidFill>
                <a:latin typeface="Microsoft Sans Serif"/>
                <a:cs typeface="Microsoft Sans Serif"/>
              </a:rPr>
              <a:t>Актуальная</a:t>
            </a:r>
            <a:r>
              <a:rPr lang="ru-RU" sz="1050" spc="5" dirty="0">
                <a:solidFill>
                  <a:schemeClr val="bg1">
                    <a:lumMod val="50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Microsoft Sans Serif"/>
                <a:cs typeface="Microsoft Sans Serif"/>
              </a:rPr>
              <a:t>информация</a:t>
            </a:r>
            <a:r>
              <a:rPr lang="ru-RU" sz="1050" spc="5" dirty="0">
                <a:solidFill>
                  <a:schemeClr val="bg1">
                    <a:lumMod val="50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Microsoft Sans Serif"/>
                <a:cs typeface="Microsoft Sans Serif"/>
              </a:rPr>
              <a:t>на</a:t>
            </a:r>
            <a:r>
              <a:rPr lang="ru-RU" sz="1050" spc="5" dirty="0">
                <a:solidFill>
                  <a:schemeClr val="bg1">
                    <a:lumMod val="50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Microsoft Sans Serif"/>
                <a:cs typeface="Microsoft Sans Serif"/>
              </a:rPr>
              <a:t>01</a:t>
            </a:r>
            <a:r>
              <a:rPr lang="ru-RU" sz="1050" spc="5" dirty="0">
                <a:solidFill>
                  <a:schemeClr val="bg1">
                    <a:lumMod val="50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lang="ru-RU" sz="1050" spc="-10" dirty="0">
                <a:solidFill>
                  <a:schemeClr val="bg1">
                    <a:lumMod val="50000"/>
                  </a:schemeClr>
                </a:solidFill>
                <a:latin typeface="Microsoft Sans Serif"/>
                <a:cs typeface="Microsoft Sans Serif"/>
              </a:rPr>
              <a:t>февраля</a:t>
            </a:r>
            <a:r>
              <a:rPr lang="ru-RU" sz="1050" spc="5" dirty="0">
                <a:solidFill>
                  <a:schemeClr val="bg1">
                    <a:lumMod val="50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Microsoft Sans Serif"/>
                <a:cs typeface="Microsoft Sans Serif"/>
              </a:rPr>
              <a:t>2026</a:t>
            </a:r>
            <a:r>
              <a:rPr lang="ru-RU" sz="1050" spc="10" dirty="0">
                <a:solidFill>
                  <a:schemeClr val="bg1">
                    <a:lumMod val="50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lang="ru-RU" sz="1050" spc="-25" dirty="0">
                <a:solidFill>
                  <a:schemeClr val="bg1">
                    <a:lumMod val="50000"/>
                  </a:schemeClr>
                </a:solidFill>
                <a:latin typeface="Microsoft Sans Serif"/>
                <a:cs typeface="Microsoft Sans Serif"/>
              </a:rPr>
              <a:t>г</a:t>
            </a:r>
            <a:endParaRPr lang="ru-RU" sz="1050" spc="-25" dirty="0">
              <a:latin typeface="Microsoft Sans Serif"/>
              <a:cs typeface="Microsoft Sans Serif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7558996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F25600"/>
                </a:solidFill>
              </a:rPr>
              <a:t>РЕКЛАМНЫЕ ВОЗМОЖНОСТИ ПОРТАЛА</a:t>
            </a:r>
            <a:br>
              <a:rPr lang="ru-RU" sz="2400" b="1" dirty="0" smtClean="0">
                <a:solidFill>
                  <a:srgbClr val="F25600"/>
                </a:solidFill>
              </a:rPr>
            </a:br>
            <a:r>
              <a:rPr lang="en-US" sz="2400" b="1" dirty="0" smtClean="0">
                <a:solidFill>
                  <a:srgbClr val="F25600"/>
                </a:solidFill>
              </a:rPr>
              <a:t>megapolis-real.by</a:t>
            </a:r>
            <a:endParaRPr lang="ru-RU" sz="2400" b="1" dirty="0">
              <a:solidFill>
                <a:srgbClr val="F256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1470242"/>
            <a:ext cx="8358246" cy="307777"/>
          </a:xfrm>
          <a:prstGeom prst="rect">
            <a:avLst/>
          </a:prstGeom>
          <a:solidFill>
            <a:srgbClr val="79BE00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На портале </a:t>
            </a:r>
            <a:r>
              <a:rPr lang="en-US" sz="1400" b="1" dirty="0" smtClean="0">
                <a:solidFill>
                  <a:schemeClr val="bg1"/>
                </a:solidFill>
              </a:rPr>
              <a:t>Megapolis-real.by</a:t>
            </a:r>
            <a:r>
              <a:rPr lang="ru-RU" sz="1400" b="1" dirty="0" smtClean="0">
                <a:solidFill>
                  <a:schemeClr val="bg1"/>
                </a:solidFill>
              </a:rPr>
              <a:t> Вы можете разместить следующие форматы рекламы: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8" name="Рисунок 17" descr="pic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428868"/>
            <a:ext cx="3895474" cy="64294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28628" y="1928802"/>
            <a:ext cx="4143404" cy="276999"/>
          </a:xfrm>
          <a:prstGeom prst="rect">
            <a:avLst/>
          </a:prstGeom>
          <a:solidFill>
            <a:srgbClr val="79BE00"/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ПЛАТНОЕ РАЗМЕЩЕНИЕ В КАТЕГОРИЯХ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28628" y="3497049"/>
            <a:ext cx="42148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Стоимость размещения 55,00 </a:t>
            </a:r>
            <a:r>
              <a:rPr lang="ru-RU" sz="1200" dirty="0" smtClean="0"/>
              <a:t> бел. руб. с НДС в месяц. </a:t>
            </a:r>
          </a:p>
          <a:p>
            <a:r>
              <a:rPr lang="ru-RU" sz="1200" b="1" dirty="0" smtClean="0"/>
              <a:t>Стоимость размещения </a:t>
            </a:r>
            <a:r>
              <a:rPr lang="ru-RU" sz="1200" dirty="0" smtClean="0"/>
              <a:t>в разделе </a:t>
            </a:r>
            <a:r>
              <a:rPr lang="ru-RU" sz="1200" b="1" dirty="0" smtClean="0"/>
              <a:t>«Готовый бизнес»</a:t>
            </a:r>
          </a:p>
          <a:p>
            <a:r>
              <a:rPr lang="ru-RU" sz="1200" dirty="0" smtClean="0"/>
              <a:t>70,00  </a:t>
            </a:r>
            <a:r>
              <a:rPr lang="ru-RU" sz="1200" dirty="0" err="1" smtClean="0"/>
              <a:t>руб.с</a:t>
            </a:r>
            <a:r>
              <a:rPr lang="ru-RU" sz="1200" dirty="0" smtClean="0"/>
              <a:t> НДС в месяц.</a:t>
            </a:r>
          </a:p>
          <a:p>
            <a:endParaRPr lang="ru-RU" sz="1200" dirty="0"/>
          </a:p>
          <a:p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2285992"/>
            <a:ext cx="2357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79BE00"/>
                </a:solidFill>
              </a:rPr>
              <a:t>Готовый бизнес</a:t>
            </a:r>
          </a:p>
          <a:p>
            <a:pPr indent="179388"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79BE00"/>
                </a:solidFill>
              </a:rPr>
              <a:t>Юридический адрес</a:t>
            </a:r>
          </a:p>
          <a:p>
            <a:pPr indent="179388"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79BE00"/>
                </a:solidFill>
              </a:rPr>
              <a:t>Аренда конференц-залов</a:t>
            </a:r>
          </a:p>
          <a:p>
            <a:pPr indent="179388"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79BE00"/>
                </a:solidFill>
              </a:rPr>
              <a:t>Агентства недвижимости</a:t>
            </a:r>
          </a:p>
          <a:p>
            <a:pPr indent="179388"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79BE00"/>
                </a:solidFill>
              </a:rPr>
              <a:t>Аукционы недвижимости</a:t>
            </a:r>
          </a:p>
          <a:p>
            <a:pPr indent="179388">
              <a:buFont typeface="Wingdings" pitchFamily="2" charset="2"/>
              <a:buChar char="ü"/>
            </a:pPr>
            <a:r>
              <a:rPr lang="ru-RU" sz="1200" b="1" dirty="0" err="1" smtClean="0">
                <a:solidFill>
                  <a:srgbClr val="79BE00"/>
                </a:solidFill>
              </a:rPr>
              <a:t>Логистические</a:t>
            </a:r>
            <a:r>
              <a:rPr lang="ru-RU" sz="1200" b="1" dirty="0" smtClean="0">
                <a:solidFill>
                  <a:srgbClr val="79BE00"/>
                </a:solidFill>
              </a:rPr>
              <a:t> услуги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357422" y="2285992"/>
            <a:ext cx="2500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79BE00"/>
                </a:solidFill>
              </a:rPr>
              <a:t>Оценка недвижимости</a:t>
            </a:r>
          </a:p>
          <a:p>
            <a:pPr indent="179388"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79BE00"/>
                </a:solidFill>
              </a:rPr>
              <a:t>Финансирование и кредиты</a:t>
            </a:r>
          </a:p>
          <a:p>
            <a:pPr indent="179388"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79BE00"/>
                </a:solidFill>
              </a:rPr>
              <a:t>Управление недвижимостью</a:t>
            </a:r>
          </a:p>
          <a:p>
            <a:pPr indent="179388"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79BE00"/>
                </a:solidFill>
              </a:rPr>
              <a:t>Страхование</a:t>
            </a:r>
          </a:p>
          <a:p>
            <a:pPr indent="179388"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79BE00"/>
                </a:solidFill>
              </a:rPr>
              <a:t>Дизайн интерьера</a:t>
            </a:r>
          </a:p>
          <a:p>
            <a:pPr indent="179388"/>
            <a:endParaRPr lang="ru-RU" sz="1200" b="1" dirty="0" smtClean="0">
              <a:solidFill>
                <a:srgbClr val="79BE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8596" y="4300513"/>
            <a:ext cx="421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Стоимость закрепленных в позиций в разделе «Готовый бизнес»:</a:t>
            </a:r>
            <a:endParaRPr lang="ru-RU" sz="1200" b="1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827761"/>
              </p:ext>
            </p:extLst>
          </p:nvPr>
        </p:nvGraphicFramePr>
        <p:xfrm>
          <a:off x="500034" y="4737170"/>
          <a:ext cx="4071966" cy="977846"/>
        </p:xfrm>
        <a:graphic>
          <a:graphicData uri="http://schemas.openxmlformats.org/drawingml/2006/table">
            <a:tbl>
              <a:tblPr/>
              <a:tblGrid>
                <a:gridCol w="1643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8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Гарантированное место</a:t>
                      </a: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Стоимость 4 недели,</a:t>
                      </a:r>
                    </a:p>
                    <a:p>
                      <a:pPr algn="ctr"/>
                      <a:r>
                        <a:rPr lang="ru-RU" sz="10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рубл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. с НДС </a:t>
                      </a: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B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+mn-lt"/>
                        </a:rPr>
                        <a:t>1</a:t>
                      </a: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150,00  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+mn-lt"/>
                        </a:rPr>
                        <a:t>2</a:t>
                      </a: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145,00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+mn-lt"/>
                        </a:rPr>
                        <a:t> 3</a:t>
                      </a: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140,0  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4643438" y="1928802"/>
            <a:ext cx="4071966" cy="276999"/>
          </a:xfrm>
          <a:prstGeom prst="rect">
            <a:avLst/>
          </a:prstGeom>
          <a:solidFill>
            <a:srgbClr val="79BE00"/>
          </a:solidFill>
        </p:spPr>
        <p:txBody>
          <a:bodyPr wrap="square">
            <a:spAutoFit/>
          </a:bodyPr>
          <a:lstStyle/>
          <a:p>
            <a:r>
              <a:rPr lang="ru-RU" sz="1200" b="1" cap="all" dirty="0" smtClean="0">
                <a:solidFill>
                  <a:schemeClr val="bg1"/>
                </a:solidFill>
              </a:rPr>
              <a:t>РАЗМЕЩЕНИЕ СТАТЬИ/НОВОСТИ</a:t>
            </a:r>
            <a:endParaRPr lang="ru-RU" sz="1200" b="1" dirty="0" smtClean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14876" y="3214686"/>
            <a:ext cx="40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Размещение статьи/новости</a:t>
            </a:r>
            <a:r>
              <a:rPr lang="ru-RU" sz="1200" dirty="0" smtClean="0"/>
              <a:t> —  50 рублей с НДС за 3 дня (статья/новость находится в вверху 3 дня, затем смещается вниз в ленте статей/новостей по мере добавления новых статей/новостей). Редактирование и форматирование статьи оплачивается и согласовывается дополнительно. 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21393" y="4902927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25600"/>
                </a:solidFill>
              </a:rPr>
              <a:t>Действует система скидок! </a:t>
            </a:r>
            <a:r>
              <a:rPr lang="ru-RU" sz="1200" dirty="0" smtClean="0">
                <a:solidFill>
                  <a:srgbClr val="F25600"/>
                </a:solidFill>
              </a:rPr>
              <a:t>Подробную информацию о стоимости и скидках уточняйте у менеджера портала </a:t>
            </a:r>
            <a:r>
              <a:rPr lang="en-US" sz="1200" dirty="0" smtClean="0">
                <a:solidFill>
                  <a:srgbClr val="F25600"/>
                </a:solidFill>
              </a:rPr>
              <a:t>megapolis-real.by</a:t>
            </a:r>
            <a:endParaRPr lang="ru-RU" sz="1200" dirty="0">
              <a:solidFill>
                <a:srgbClr val="F25600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4857752" y="4988989"/>
            <a:ext cx="642935" cy="474206"/>
            <a:chOff x="3643313" y="5429250"/>
            <a:chExt cx="925512" cy="682625"/>
          </a:xfrm>
        </p:grpSpPr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3643313" y="5429250"/>
              <a:ext cx="925512" cy="633413"/>
            </a:xfrm>
            <a:custGeom>
              <a:avLst/>
              <a:gdLst/>
              <a:ahLst/>
              <a:cxnLst>
                <a:cxn ang="0">
                  <a:pos x="1519" y="905"/>
                </a:cxn>
                <a:cxn ang="0">
                  <a:pos x="1581" y="760"/>
                </a:cxn>
                <a:cxn ang="0">
                  <a:pos x="1604" y="600"/>
                </a:cxn>
                <a:cxn ang="0">
                  <a:pos x="1577" y="422"/>
                </a:cxn>
                <a:cxn ang="0">
                  <a:pos x="1502" y="265"/>
                </a:cxn>
                <a:cxn ang="0">
                  <a:pos x="1385" y="137"/>
                </a:cxn>
                <a:cxn ang="0">
                  <a:pos x="1237" y="47"/>
                </a:cxn>
                <a:cxn ang="0">
                  <a:pos x="1066" y="3"/>
                </a:cxn>
                <a:cxn ang="0">
                  <a:pos x="1061" y="38"/>
                </a:cxn>
                <a:cxn ang="0">
                  <a:pos x="1224" y="80"/>
                </a:cxn>
                <a:cxn ang="0">
                  <a:pos x="1363" y="163"/>
                </a:cxn>
                <a:cxn ang="0">
                  <a:pos x="1472" y="284"/>
                </a:cxn>
                <a:cxn ang="0">
                  <a:pos x="1543" y="432"/>
                </a:cxn>
                <a:cxn ang="0">
                  <a:pos x="1568" y="600"/>
                </a:cxn>
                <a:cxn ang="0">
                  <a:pos x="1545" y="759"/>
                </a:cxn>
                <a:cxn ang="0">
                  <a:pos x="1480" y="901"/>
                </a:cxn>
                <a:cxn ang="0">
                  <a:pos x="1380" y="1018"/>
                </a:cxn>
                <a:cxn ang="0">
                  <a:pos x="1251" y="1105"/>
                </a:cxn>
                <a:cxn ang="0">
                  <a:pos x="1101" y="1154"/>
                </a:cxn>
                <a:cxn ang="0">
                  <a:pos x="974" y="1161"/>
                </a:cxn>
                <a:cxn ang="0">
                  <a:pos x="856" y="1142"/>
                </a:cxn>
                <a:cxn ang="0">
                  <a:pos x="748" y="1100"/>
                </a:cxn>
                <a:cxn ang="0">
                  <a:pos x="650" y="1037"/>
                </a:cxn>
                <a:cxn ang="0">
                  <a:pos x="567" y="954"/>
                </a:cxn>
                <a:cxn ang="0">
                  <a:pos x="503" y="855"/>
                </a:cxn>
                <a:cxn ang="0">
                  <a:pos x="463" y="853"/>
                </a:cxn>
                <a:cxn ang="0">
                  <a:pos x="497" y="915"/>
                </a:cxn>
                <a:cxn ang="0">
                  <a:pos x="536" y="971"/>
                </a:cxn>
                <a:cxn ang="0">
                  <a:pos x="171" y="1024"/>
                </a:cxn>
                <a:cxn ang="0">
                  <a:pos x="579" y="1030"/>
                </a:cxn>
                <a:cxn ang="0">
                  <a:pos x="606" y="1048"/>
                </a:cxn>
                <a:cxn ang="0">
                  <a:pos x="635" y="1070"/>
                </a:cxn>
                <a:cxn ang="0">
                  <a:pos x="686" y="1105"/>
                </a:cxn>
                <a:cxn ang="0">
                  <a:pos x="740" y="1136"/>
                </a:cxn>
                <a:cxn ang="0">
                  <a:pos x="797" y="1160"/>
                </a:cxn>
                <a:cxn ang="0">
                  <a:pos x="857" y="1180"/>
                </a:cxn>
                <a:cxn ang="0">
                  <a:pos x="919" y="1192"/>
                </a:cxn>
                <a:cxn ang="0">
                  <a:pos x="983" y="1198"/>
                </a:cxn>
                <a:cxn ang="0">
                  <a:pos x="1015" y="1198"/>
                </a:cxn>
                <a:cxn ang="0">
                  <a:pos x="1032" y="1197"/>
                </a:cxn>
                <a:cxn ang="0">
                  <a:pos x="1048" y="1196"/>
                </a:cxn>
                <a:cxn ang="0">
                  <a:pos x="1213" y="1160"/>
                </a:cxn>
                <a:cxn ang="0">
                  <a:pos x="1259" y="1141"/>
                </a:cxn>
                <a:cxn ang="0">
                  <a:pos x="1302" y="1118"/>
                </a:cxn>
                <a:cxn ang="0">
                  <a:pos x="1343" y="1093"/>
                </a:cxn>
                <a:cxn ang="0">
                  <a:pos x="1382" y="1063"/>
                </a:cxn>
                <a:cxn ang="0">
                  <a:pos x="1419" y="1031"/>
                </a:cxn>
                <a:cxn ang="0">
                  <a:pos x="1749" y="1024"/>
                </a:cxn>
              </a:cxnLst>
              <a:rect l="0" t="0" r="r" b="b"/>
              <a:pathLst>
                <a:path w="1749" h="1198">
                  <a:moveTo>
                    <a:pt x="1458" y="990"/>
                  </a:moveTo>
                  <a:lnTo>
                    <a:pt x="1491" y="949"/>
                  </a:lnTo>
                  <a:lnTo>
                    <a:pt x="1519" y="905"/>
                  </a:lnTo>
                  <a:lnTo>
                    <a:pt x="1544" y="859"/>
                  </a:lnTo>
                  <a:lnTo>
                    <a:pt x="1565" y="811"/>
                  </a:lnTo>
                  <a:lnTo>
                    <a:pt x="1581" y="760"/>
                  </a:lnTo>
                  <a:lnTo>
                    <a:pt x="1594" y="708"/>
                  </a:lnTo>
                  <a:lnTo>
                    <a:pt x="1602" y="655"/>
                  </a:lnTo>
                  <a:lnTo>
                    <a:pt x="1604" y="600"/>
                  </a:lnTo>
                  <a:lnTo>
                    <a:pt x="1601" y="538"/>
                  </a:lnTo>
                  <a:lnTo>
                    <a:pt x="1592" y="479"/>
                  </a:lnTo>
                  <a:lnTo>
                    <a:pt x="1577" y="422"/>
                  </a:lnTo>
                  <a:lnTo>
                    <a:pt x="1557" y="367"/>
                  </a:lnTo>
                  <a:lnTo>
                    <a:pt x="1531" y="314"/>
                  </a:lnTo>
                  <a:lnTo>
                    <a:pt x="1502" y="265"/>
                  </a:lnTo>
                  <a:lnTo>
                    <a:pt x="1467" y="219"/>
                  </a:lnTo>
                  <a:lnTo>
                    <a:pt x="1428" y="176"/>
                  </a:lnTo>
                  <a:lnTo>
                    <a:pt x="1385" y="137"/>
                  </a:lnTo>
                  <a:lnTo>
                    <a:pt x="1339" y="102"/>
                  </a:lnTo>
                  <a:lnTo>
                    <a:pt x="1290" y="73"/>
                  </a:lnTo>
                  <a:lnTo>
                    <a:pt x="1237" y="47"/>
                  </a:lnTo>
                  <a:lnTo>
                    <a:pt x="1182" y="27"/>
                  </a:lnTo>
                  <a:lnTo>
                    <a:pt x="1125" y="12"/>
                  </a:lnTo>
                  <a:lnTo>
                    <a:pt x="1066" y="3"/>
                  </a:lnTo>
                  <a:lnTo>
                    <a:pt x="1004" y="0"/>
                  </a:lnTo>
                  <a:lnTo>
                    <a:pt x="1004" y="35"/>
                  </a:lnTo>
                  <a:lnTo>
                    <a:pt x="1061" y="38"/>
                  </a:lnTo>
                  <a:lnTo>
                    <a:pt x="1118" y="46"/>
                  </a:lnTo>
                  <a:lnTo>
                    <a:pt x="1172" y="60"/>
                  </a:lnTo>
                  <a:lnTo>
                    <a:pt x="1224" y="80"/>
                  </a:lnTo>
                  <a:lnTo>
                    <a:pt x="1273" y="103"/>
                  </a:lnTo>
                  <a:lnTo>
                    <a:pt x="1320" y="132"/>
                  </a:lnTo>
                  <a:lnTo>
                    <a:pt x="1363" y="163"/>
                  </a:lnTo>
                  <a:lnTo>
                    <a:pt x="1403" y="200"/>
                  </a:lnTo>
                  <a:lnTo>
                    <a:pt x="1439" y="240"/>
                  </a:lnTo>
                  <a:lnTo>
                    <a:pt x="1472" y="284"/>
                  </a:lnTo>
                  <a:lnTo>
                    <a:pt x="1500" y="331"/>
                  </a:lnTo>
                  <a:lnTo>
                    <a:pt x="1524" y="380"/>
                  </a:lnTo>
                  <a:lnTo>
                    <a:pt x="1543" y="432"/>
                  </a:lnTo>
                  <a:lnTo>
                    <a:pt x="1557" y="486"/>
                  </a:lnTo>
                  <a:lnTo>
                    <a:pt x="1565" y="542"/>
                  </a:lnTo>
                  <a:lnTo>
                    <a:pt x="1568" y="600"/>
                  </a:lnTo>
                  <a:lnTo>
                    <a:pt x="1565" y="655"/>
                  </a:lnTo>
                  <a:lnTo>
                    <a:pt x="1558" y="708"/>
                  </a:lnTo>
                  <a:lnTo>
                    <a:pt x="1545" y="759"/>
                  </a:lnTo>
                  <a:lnTo>
                    <a:pt x="1527" y="809"/>
                  </a:lnTo>
                  <a:lnTo>
                    <a:pt x="1506" y="856"/>
                  </a:lnTo>
                  <a:lnTo>
                    <a:pt x="1480" y="901"/>
                  </a:lnTo>
                  <a:lnTo>
                    <a:pt x="1451" y="944"/>
                  </a:lnTo>
                  <a:lnTo>
                    <a:pt x="1417" y="983"/>
                  </a:lnTo>
                  <a:lnTo>
                    <a:pt x="1380" y="1018"/>
                  </a:lnTo>
                  <a:lnTo>
                    <a:pt x="1340" y="1051"/>
                  </a:lnTo>
                  <a:lnTo>
                    <a:pt x="1297" y="1081"/>
                  </a:lnTo>
                  <a:lnTo>
                    <a:pt x="1251" y="1105"/>
                  </a:lnTo>
                  <a:lnTo>
                    <a:pt x="1203" y="1126"/>
                  </a:lnTo>
                  <a:lnTo>
                    <a:pt x="1153" y="1142"/>
                  </a:lnTo>
                  <a:lnTo>
                    <a:pt x="1101" y="1154"/>
                  </a:lnTo>
                  <a:lnTo>
                    <a:pt x="1047" y="1160"/>
                  </a:lnTo>
                  <a:lnTo>
                    <a:pt x="974" y="1160"/>
                  </a:lnTo>
                  <a:lnTo>
                    <a:pt x="974" y="1161"/>
                  </a:lnTo>
                  <a:lnTo>
                    <a:pt x="934" y="1157"/>
                  </a:lnTo>
                  <a:lnTo>
                    <a:pt x="895" y="1151"/>
                  </a:lnTo>
                  <a:lnTo>
                    <a:pt x="856" y="1142"/>
                  </a:lnTo>
                  <a:lnTo>
                    <a:pt x="819" y="1131"/>
                  </a:lnTo>
                  <a:lnTo>
                    <a:pt x="783" y="1116"/>
                  </a:lnTo>
                  <a:lnTo>
                    <a:pt x="748" y="1100"/>
                  </a:lnTo>
                  <a:lnTo>
                    <a:pt x="714" y="1081"/>
                  </a:lnTo>
                  <a:lnTo>
                    <a:pt x="681" y="1060"/>
                  </a:lnTo>
                  <a:lnTo>
                    <a:pt x="650" y="1037"/>
                  </a:lnTo>
                  <a:lnTo>
                    <a:pt x="621" y="1011"/>
                  </a:lnTo>
                  <a:lnTo>
                    <a:pt x="594" y="984"/>
                  </a:lnTo>
                  <a:lnTo>
                    <a:pt x="567" y="954"/>
                  </a:lnTo>
                  <a:lnTo>
                    <a:pt x="543" y="922"/>
                  </a:lnTo>
                  <a:lnTo>
                    <a:pt x="522" y="890"/>
                  </a:lnTo>
                  <a:lnTo>
                    <a:pt x="503" y="855"/>
                  </a:lnTo>
                  <a:lnTo>
                    <a:pt x="485" y="818"/>
                  </a:lnTo>
                  <a:lnTo>
                    <a:pt x="453" y="831"/>
                  </a:lnTo>
                  <a:lnTo>
                    <a:pt x="463" y="853"/>
                  </a:lnTo>
                  <a:lnTo>
                    <a:pt x="473" y="874"/>
                  </a:lnTo>
                  <a:lnTo>
                    <a:pt x="484" y="895"/>
                  </a:lnTo>
                  <a:lnTo>
                    <a:pt x="497" y="915"/>
                  </a:lnTo>
                  <a:lnTo>
                    <a:pt x="509" y="935"/>
                  </a:lnTo>
                  <a:lnTo>
                    <a:pt x="522" y="953"/>
                  </a:lnTo>
                  <a:lnTo>
                    <a:pt x="536" y="971"/>
                  </a:lnTo>
                  <a:lnTo>
                    <a:pt x="551" y="990"/>
                  </a:lnTo>
                  <a:lnTo>
                    <a:pt x="171" y="990"/>
                  </a:lnTo>
                  <a:lnTo>
                    <a:pt x="171" y="1024"/>
                  </a:lnTo>
                  <a:lnTo>
                    <a:pt x="572" y="1024"/>
                  </a:lnTo>
                  <a:lnTo>
                    <a:pt x="574" y="1025"/>
                  </a:lnTo>
                  <a:lnTo>
                    <a:pt x="579" y="1030"/>
                  </a:lnTo>
                  <a:lnTo>
                    <a:pt x="586" y="1035"/>
                  </a:lnTo>
                  <a:lnTo>
                    <a:pt x="596" y="1041"/>
                  </a:lnTo>
                  <a:lnTo>
                    <a:pt x="606" y="1048"/>
                  </a:lnTo>
                  <a:lnTo>
                    <a:pt x="616" y="1056"/>
                  </a:lnTo>
                  <a:lnTo>
                    <a:pt x="626" y="1063"/>
                  </a:lnTo>
                  <a:lnTo>
                    <a:pt x="635" y="1070"/>
                  </a:lnTo>
                  <a:lnTo>
                    <a:pt x="0" y="1070"/>
                  </a:lnTo>
                  <a:lnTo>
                    <a:pt x="0" y="1105"/>
                  </a:lnTo>
                  <a:lnTo>
                    <a:pt x="686" y="1105"/>
                  </a:lnTo>
                  <a:lnTo>
                    <a:pt x="703" y="1116"/>
                  </a:lnTo>
                  <a:lnTo>
                    <a:pt x="721" y="1127"/>
                  </a:lnTo>
                  <a:lnTo>
                    <a:pt x="740" y="1136"/>
                  </a:lnTo>
                  <a:lnTo>
                    <a:pt x="759" y="1145"/>
                  </a:lnTo>
                  <a:lnTo>
                    <a:pt x="777" y="1153"/>
                  </a:lnTo>
                  <a:lnTo>
                    <a:pt x="797" y="1160"/>
                  </a:lnTo>
                  <a:lnTo>
                    <a:pt x="817" y="1167"/>
                  </a:lnTo>
                  <a:lnTo>
                    <a:pt x="837" y="1174"/>
                  </a:lnTo>
                  <a:lnTo>
                    <a:pt x="857" y="1180"/>
                  </a:lnTo>
                  <a:lnTo>
                    <a:pt x="878" y="1184"/>
                  </a:lnTo>
                  <a:lnTo>
                    <a:pt x="898" y="1189"/>
                  </a:lnTo>
                  <a:lnTo>
                    <a:pt x="919" y="1192"/>
                  </a:lnTo>
                  <a:lnTo>
                    <a:pt x="940" y="1195"/>
                  </a:lnTo>
                  <a:lnTo>
                    <a:pt x="961" y="1196"/>
                  </a:lnTo>
                  <a:lnTo>
                    <a:pt x="983" y="1198"/>
                  </a:lnTo>
                  <a:lnTo>
                    <a:pt x="1004" y="1198"/>
                  </a:lnTo>
                  <a:lnTo>
                    <a:pt x="1010" y="1198"/>
                  </a:lnTo>
                  <a:lnTo>
                    <a:pt x="1015" y="1198"/>
                  </a:lnTo>
                  <a:lnTo>
                    <a:pt x="1022" y="1198"/>
                  </a:lnTo>
                  <a:lnTo>
                    <a:pt x="1027" y="1197"/>
                  </a:lnTo>
                  <a:lnTo>
                    <a:pt x="1032" y="1197"/>
                  </a:lnTo>
                  <a:lnTo>
                    <a:pt x="1037" y="1197"/>
                  </a:lnTo>
                  <a:lnTo>
                    <a:pt x="1043" y="1196"/>
                  </a:lnTo>
                  <a:lnTo>
                    <a:pt x="1048" y="1196"/>
                  </a:lnTo>
                  <a:lnTo>
                    <a:pt x="1569" y="1196"/>
                  </a:lnTo>
                  <a:lnTo>
                    <a:pt x="1569" y="1160"/>
                  </a:lnTo>
                  <a:lnTo>
                    <a:pt x="1213" y="1160"/>
                  </a:lnTo>
                  <a:lnTo>
                    <a:pt x="1228" y="1154"/>
                  </a:lnTo>
                  <a:lnTo>
                    <a:pt x="1243" y="1148"/>
                  </a:lnTo>
                  <a:lnTo>
                    <a:pt x="1259" y="1141"/>
                  </a:lnTo>
                  <a:lnTo>
                    <a:pt x="1273" y="1134"/>
                  </a:lnTo>
                  <a:lnTo>
                    <a:pt x="1287" y="1127"/>
                  </a:lnTo>
                  <a:lnTo>
                    <a:pt x="1302" y="1118"/>
                  </a:lnTo>
                  <a:lnTo>
                    <a:pt x="1316" y="1110"/>
                  </a:lnTo>
                  <a:lnTo>
                    <a:pt x="1329" y="1102"/>
                  </a:lnTo>
                  <a:lnTo>
                    <a:pt x="1343" y="1093"/>
                  </a:lnTo>
                  <a:lnTo>
                    <a:pt x="1357" y="1084"/>
                  </a:lnTo>
                  <a:lnTo>
                    <a:pt x="1369" y="1073"/>
                  </a:lnTo>
                  <a:lnTo>
                    <a:pt x="1382" y="1063"/>
                  </a:lnTo>
                  <a:lnTo>
                    <a:pt x="1395" y="1053"/>
                  </a:lnTo>
                  <a:lnTo>
                    <a:pt x="1407" y="1042"/>
                  </a:lnTo>
                  <a:lnTo>
                    <a:pt x="1419" y="1031"/>
                  </a:lnTo>
                  <a:lnTo>
                    <a:pt x="1430" y="1019"/>
                  </a:lnTo>
                  <a:lnTo>
                    <a:pt x="1430" y="1024"/>
                  </a:lnTo>
                  <a:lnTo>
                    <a:pt x="1749" y="1024"/>
                  </a:lnTo>
                  <a:lnTo>
                    <a:pt x="1749" y="990"/>
                  </a:lnTo>
                  <a:lnTo>
                    <a:pt x="1458" y="990"/>
                  </a:lnTo>
                  <a:close/>
                </a:path>
              </a:pathLst>
            </a:custGeom>
            <a:solidFill>
              <a:srgbClr val="79BE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3946525" y="6092825"/>
              <a:ext cx="366712" cy="19050"/>
            </a:xfrm>
            <a:prstGeom prst="rect">
              <a:avLst/>
            </a:prstGeom>
            <a:solidFill>
              <a:srgbClr val="79BE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3938588" y="5505450"/>
              <a:ext cx="477837" cy="477838"/>
            </a:xfrm>
            <a:custGeom>
              <a:avLst/>
              <a:gdLst/>
              <a:ahLst/>
              <a:cxnLst>
                <a:cxn ang="0">
                  <a:pos x="732" y="99"/>
                </a:cxn>
                <a:cxn ang="0">
                  <a:pos x="816" y="187"/>
                </a:cxn>
                <a:cxn ang="0">
                  <a:pos x="874" y="295"/>
                </a:cxn>
                <a:cxn ang="0">
                  <a:pos x="901" y="419"/>
                </a:cxn>
                <a:cxn ang="0">
                  <a:pos x="881" y="585"/>
                </a:cxn>
                <a:cxn ang="0">
                  <a:pos x="799" y="737"/>
                </a:cxn>
                <a:cxn ang="0">
                  <a:pos x="666" y="848"/>
                </a:cxn>
                <a:cxn ang="0">
                  <a:pos x="496" y="900"/>
                </a:cxn>
                <a:cxn ang="0">
                  <a:pos x="317" y="881"/>
                </a:cxn>
                <a:cxn ang="0">
                  <a:pos x="164" y="799"/>
                </a:cxn>
                <a:cxn ang="0">
                  <a:pos x="54" y="666"/>
                </a:cxn>
                <a:cxn ang="0">
                  <a:pos x="2" y="497"/>
                </a:cxn>
                <a:cxn ang="0">
                  <a:pos x="9" y="360"/>
                </a:cxn>
                <a:cxn ang="0">
                  <a:pos x="49" y="246"/>
                </a:cxn>
                <a:cxn ang="0">
                  <a:pos x="115" y="150"/>
                </a:cxn>
                <a:cxn ang="0">
                  <a:pos x="204" y="74"/>
                </a:cxn>
                <a:cxn ang="0">
                  <a:pos x="372" y="331"/>
                </a:cxn>
                <a:cxn ang="0">
                  <a:pos x="345" y="350"/>
                </a:cxn>
                <a:cxn ang="0">
                  <a:pos x="318" y="377"/>
                </a:cxn>
                <a:cxn ang="0">
                  <a:pos x="281" y="420"/>
                </a:cxn>
                <a:cxn ang="0">
                  <a:pos x="278" y="447"/>
                </a:cxn>
                <a:cxn ang="0">
                  <a:pos x="304" y="441"/>
                </a:cxn>
                <a:cxn ang="0">
                  <a:pos x="354" y="393"/>
                </a:cxn>
                <a:cxn ang="0">
                  <a:pos x="394" y="390"/>
                </a:cxn>
                <a:cxn ang="0">
                  <a:pos x="328" y="580"/>
                </a:cxn>
                <a:cxn ang="0">
                  <a:pos x="300" y="658"/>
                </a:cxn>
                <a:cxn ang="0">
                  <a:pos x="290" y="737"/>
                </a:cxn>
                <a:cxn ang="0">
                  <a:pos x="316" y="773"/>
                </a:cxn>
                <a:cxn ang="0">
                  <a:pos x="372" y="779"/>
                </a:cxn>
                <a:cxn ang="0">
                  <a:pos x="451" y="750"/>
                </a:cxn>
                <a:cxn ang="0">
                  <a:pos x="521" y="699"/>
                </a:cxn>
                <a:cxn ang="0">
                  <a:pos x="567" y="648"/>
                </a:cxn>
                <a:cxn ang="0">
                  <a:pos x="578" y="616"/>
                </a:cxn>
                <a:cxn ang="0">
                  <a:pos x="560" y="609"/>
                </a:cxn>
                <a:cxn ang="0">
                  <a:pos x="512" y="649"/>
                </a:cxn>
                <a:cxn ang="0">
                  <a:pos x="467" y="667"/>
                </a:cxn>
                <a:cxn ang="0">
                  <a:pos x="462" y="639"/>
                </a:cxn>
                <a:cxn ang="0">
                  <a:pos x="543" y="420"/>
                </a:cxn>
                <a:cxn ang="0">
                  <a:pos x="546" y="318"/>
                </a:cxn>
                <a:cxn ang="0">
                  <a:pos x="488" y="292"/>
                </a:cxn>
                <a:cxn ang="0">
                  <a:pos x="435" y="300"/>
                </a:cxn>
                <a:cxn ang="0">
                  <a:pos x="386" y="322"/>
                </a:cxn>
                <a:cxn ang="0">
                  <a:pos x="267" y="39"/>
                </a:cxn>
                <a:cxn ang="0">
                  <a:pos x="321" y="19"/>
                </a:cxn>
                <a:cxn ang="0">
                  <a:pos x="377" y="6"/>
                </a:cxn>
                <a:cxn ang="0">
                  <a:pos x="435" y="0"/>
                </a:cxn>
                <a:cxn ang="0">
                  <a:pos x="491" y="2"/>
                </a:cxn>
                <a:cxn ang="0">
                  <a:pos x="544" y="10"/>
                </a:cxn>
                <a:cxn ang="0">
                  <a:pos x="595" y="24"/>
                </a:cxn>
                <a:cxn ang="0">
                  <a:pos x="643" y="43"/>
                </a:cxn>
                <a:cxn ang="0">
                  <a:pos x="579" y="108"/>
                </a:cxn>
                <a:cxn ang="0">
                  <a:pos x="558" y="102"/>
                </a:cxn>
                <a:cxn ang="0">
                  <a:pos x="513" y="107"/>
                </a:cxn>
                <a:cxn ang="0">
                  <a:pos x="467" y="151"/>
                </a:cxn>
                <a:cxn ang="0">
                  <a:pos x="465" y="212"/>
                </a:cxn>
                <a:cxn ang="0">
                  <a:pos x="501" y="249"/>
                </a:cxn>
                <a:cxn ang="0">
                  <a:pos x="565" y="248"/>
                </a:cxn>
                <a:cxn ang="0">
                  <a:pos x="610" y="204"/>
                </a:cxn>
                <a:cxn ang="0">
                  <a:pos x="610" y="138"/>
                </a:cxn>
              </a:cxnLst>
              <a:rect l="0" t="0" r="r" b="b"/>
              <a:pathLst>
                <a:path w="902" h="902">
                  <a:moveTo>
                    <a:pt x="655" y="49"/>
                  </a:moveTo>
                  <a:lnTo>
                    <a:pt x="681" y="64"/>
                  </a:lnTo>
                  <a:lnTo>
                    <a:pt x="708" y="81"/>
                  </a:lnTo>
                  <a:lnTo>
                    <a:pt x="732" y="99"/>
                  </a:lnTo>
                  <a:lnTo>
                    <a:pt x="756" y="118"/>
                  </a:lnTo>
                  <a:lnTo>
                    <a:pt x="777" y="140"/>
                  </a:lnTo>
                  <a:lnTo>
                    <a:pt x="798" y="162"/>
                  </a:lnTo>
                  <a:lnTo>
                    <a:pt x="816" y="187"/>
                  </a:lnTo>
                  <a:lnTo>
                    <a:pt x="833" y="212"/>
                  </a:lnTo>
                  <a:lnTo>
                    <a:pt x="849" y="239"/>
                  </a:lnTo>
                  <a:lnTo>
                    <a:pt x="862" y="267"/>
                  </a:lnTo>
                  <a:lnTo>
                    <a:pt x="874" y="295"/>
                  </a:lnTo>
                  <a:lnTo>
                    <a:pt x="884" y="325"/>
                  </a:lnTo>
                  <a:lnTo>
                    <a:pt x="892" y="355"/>
                  </a:lnTo>
                  <a:lnTo>
                    <a:pt x="898" y="387"/>
                  </a:lnTo>
                  <a:lnTo>
                    <a:pt x="901" y="419"/>
                  </a:lnTo>
                  <a:lnTo>
                    <a:pt x="902" y="451"/>
                  </a:lnTo>
                  <a:lnTo>
                    <a:pt x="900" y="497"/>
                  </a:lnTo>
                  <a:lnTo>
                    <a:pt x="893" y="542"/>
                  </a:lnTo>
                  <a:lnTo>
                    <a:pt x="881" y="585"/>
                  </a:lnTo>
                  <a:lnTo>
                    <a:pt x="866" y="626"/>
                  </a:lnTo>
                  <a:lnTo>
                    <a:pt x="848" y="666"/>
                  </a:lnTo>
                  <a:lnTo>
                    <a:pt x="824" y="703"/>
                  </a:lnTo>
                  <a:lnTo>
                    <a:pt x="799" y="737"/>
                  </a:lnTo>
                  <a:lnTo>
                    <a:pt x="770" y="770"/>
                  </a:lnTo>
                  <a:lnTo>
                    <a:pt x="737" y="799"/>
                  </a:lnTo>
                  <a:lnTo>
                    <a:pt x="703" y="825"/>
                  </a:lnTo>
                  <a:lnTo>
                    <a:pt x="666" y="848"/>
                  </a:lnTo>
                  <a:lnTo>
                    <a:pt x="626" y="866"/>
                  </a:lnTo>
                  <a:lnTo>
                    <a:pt x="584" y="881"/>
                  </a:lnTo>
                  <a:lnTo>
                    <a:pt x="541" y="893"/>
                  </a:lnTo>
                  <a:lnTo>
                    <a:pt x="496" y="900"/>
                  </a:lnTo>
                  <a:lnTo>
                    <a:pt x="450" y="902"/>
                  </a:lnTo>
                  <a:lnTo>
                    <a:pt x="404" y="900"/>
                  </a:lnTo>
                  <a:lnTo>
                    <a:pt x="359" y="893"/>
                  </a:lnTo>
                  <a:lnTo>
                    <a:pt x="317" y="881"/>
                  </a:lnTo>
                  <a:lnTo>
                    <a:pt x="276" y="866"/>
                  </a:lnTo>
                  <a:lnTo>
                    <a:pt x="236" y="848"/>
                  </a:lnTo>
                  <a:lnTo>
                    <a:pt x="199" y="825"/>
                  </a:lnTo>
                  <a:lnTo>
                    <a:pt x="164" y="799"/>
                  </a:lnTo>
                  <a:lnTo>
                    <a:pt x="132" y="770"/>
                  </a:lnTo>
                  <a:lnTo>
                    <a:pt x="103" y="737"/>
                  </a:lnTo>
                  <a:lnTo>
                    <a:pt x="76" y="703"/>
                  </a:lnTo>
                  <a:lnTo>
                    <a:pt x="54" y="666"/>
                  </a:lnTo>
                  <a:lnTo>
                    <a:pt x="36" y="626"/>
                  </a:lnTo>
                  <a:lnTo>
                    <a:pt x="20" y="585"/>
                  </a:lnTo>
                  <a:lnTo>
                    <a:pt x="9" y="542"/>
                  </a:lnTo>
                  <a:lnTo>
                    <a:pt x="2" y="497"/>
                  </a:lnTo>
                  <a:lnTo>
                    <a:pt x="0" y="451"/>
                  </a:lnTo>
                  <a:lnTo>
                    <a:pt x="1" y="420"/>
                  </a:lnTo>
                  <a:lnTo>
                    <a:pt x="4" y="389"/>
                  </a:lnTo>
                  <a:lnTo>
                    <a:pt x="9" y="360"/>
                  </a:lnTo>
                  <a:lnTo>
                    <a:pt x="16" y="330"/>
                  </a:lnTo>
                  <a:lnTo>
                    <a:pt x="25" y="301"/>
                  </a:lnTo>
                  <a:lnTo>
                    <a:pt x="37" y="274"/>
                  </a:lnTo>
                  <a:lnTo>
                    <a:pt x="49" y="246"/>
                  </a:lnTo>
                  <a:lnTo>
                    <a:pt x="63" y="221"/>
                  </a:lnTo>
                  <a:lnTo>
                    <a:pt x="80" y="196"/>
                  </a:lnTo>
                  <a:lnTo>
                    <a:pt x="97" y="173"/>
                  </a:lnTo>
                  <a:lnTo>
                    <a:pt x="115" y="150"/>
                  </a:lnTo>
                  <a:lnTo>
                    <a:pt x="136" y="129"/>
                  </a:lnTo>
                  <a:lnTo>
                    <a:pt x="157" y="109"/>
                  </a:lnTo>
                  <a:lnTo>
                    <a:pt x="181" y="91"/>
                  </a:lnTo>
                  <a:lnTo>
                    <a:pt x="204" y="74"/>
                  </a:lnTo>
                  <a:lnTo>
                    <a:pt x="230" y="58"/>
                  </a:lnTo>
                  <a:lnTo>
                    <a:pt x="386" y="322"/>
                  </a:lnTo>
                  <a:lnTo>
                    <a:pt x="379" y="326"/>
                  </a:lnTo>
                  <a:lnTo>
                    <a:pt x="372" y="331"/>
                  </a:lnTo>
                  <a:lnTo>
                    <a:pt x="365" y="335"/>
                  </a:lnTo>
                  <a:lnTo>
                    <a:pt x="358" y="340"/>
                  </a:lnTo>
                  <a:lnTo>
                    <a:pt x="351" y="345"/>
                  </a:lnTo>
                  <a:lnTo>
                    <a:pt x="345" y="350"/>
                  </a:lnTo>
                  <a:lnTo>
                    <a:pt x="339" y="355"/>
                  </a:lnTo>
                  <a:lnTo>
                    <a:pt x="333" y="362"/>
                  </a:lnTo>
                  <a:lnTo>
                    <a:pt x="326" y="368"/>
                  </a:lnTo>
                  <a:lnTo>
                    <a:pt x="318" y="377"/>
                  </a:lnTo>
                  <a:lnTo>
                    <a:pt x="307" y="386"/>
                  </a:lnTo>
                  <a:lnTo>
                    <a:pt x="298" y="397"/>
                  </a:lnTo>
                  <a:lnTo>
                    <a:pt x="289" y="409"/>
                  </a:lnTo>
                  <a:lnTo>
                    <a:pt x="281" y="420"/>
                  </a:lnTo>
                  <a:lnTo>
                    <a:pt x="276" y="430"/>
                  </a:lnTo>
                  <a:lnTo>
                    <a:pt x="274" y="438"/>
                  </a:lnTo>
                  <a:lnTo>
                    <a:pt x="275" y="443"/>
                  </a:lnTo>
                  <a:lnTo>
                    <a:pt x="278" y="447"/>
                  </a:lnTo>
                  <a:lnTo>
                    <a:pt x="282" y="450"/>
                  </a:lnTo>
                  <a:lnTo>
                    <a:pt x="287" y="451"/>
                  </a:lnTo>
                  <a:lnTo>
                    <a:pt x="295" y="448"/>
                  </a:lnTo>
                  <a:lnTo>
                    <a:pt x="304" y="441"/>
                  </a:lnTo>
                  <a:lnTo>
                    <a:pt x="316" y="430"/>
                  </a:lnTo>
                  <a:lnTo>
                    <a:pt x="328" y="417"/>
                  </a:lnTo>
                  <a:lnTo>
                    <a:pt x="341" y="404"/>
                  </a:lnTo>
                  <a:lnTo>
                    <a:pt x="354" y="393"/>
                  </a:lnTo>
                  <a:lnTo>
                    <a:pt x="369" y="386"/>
                  </a:lnTo>
                  <a:lnTo>
                    <a:pt x="383" y="383"/>
                  </a:lnTo>
                  <a:lnTo>
                    <a:pt x="389" y="385"/>
                  </a:lnTo>
                  <a:lnTo>
                    <a:pt x="394" y="390"/>
                  </a:lnTo>
                  <a:lnTo>
                    <a:pt x="396" y="399"/>
                  </a:lnTo>
                  <a:lnTo>
                    <a:pt x="393" y="412"/>
                  </a:lnTo>
                  <a:lnTo>
                    <a:pt x="332" y="571"/>
                  </a:lnTo>
                  <a:lnTo>
                    <a:pt x="328" y="580"/>
                  </a:lnTo>
                  <a:lnTo>
                    <a:pt x="322" y="595"/>
                  </a:lnTo>
                  <a:lnTo>
                    <a:pt x="314" y="614"/>
                  </a:lnTo>
                  <a:lnTo>
                    <a:pt x="307" y="635"/>
                  </a:lnTo>
                  <a:lnTo>
                    <a:pt x="300" y="658"/>
                  </a:lnTo>
                  <a:lnTo>
                    <a:pt x="294" y="681"/>
                  </a:lnTo>
                  <a:lnTo>
                    <a:pt x="290" y="704"/>
                  </a:lnTo>
                  <a:lnTo>
                    <a:pt x="289" y="723"/>
                  </a:lnTo>
                  <a:lnTo>
                    <a:pt x="290" y="737"/>
                  </a:lnTo>
                  <a:lnTo>
                    <a:pt x="293" y="749"/>
                  </a:lnTo>
                  <a:lnTo>
                    <a:pt x="299" y="759"/>
                  </a:lnTo>
                  <a:lnTo>
                    <a:pt x="306" y="767"/>
                  </a:lnTo>
                  <a:lnTo>
                    <a:pt x="316" y="773"/>
                  </a:lnTo>
                  <a:lnTo>
                    <a:pt x="327" y="777"/>
                  </a:lnTo>
                  <a:lnTo>
                    <a:pt x="339" y="779"/>
                  </a:lnTo>
                  <a:lnTo>
                    <a:pt x="352" y="780"/>
                  </a:lnTo>
                  <a:lnTo>
                    <a:pt x="372" y="779"/>
                  </a:lnTo>
                  <a:lnTo>
                    <a:pt x="392" y="775"/>
                  </a:lnTo>
                  <a:lnTo>
                    <a:pt x="413" y="768"/>
                  </a:lnTo>
                  <a:lnTo>
                    <a:pt x="432" y="760"/>
                  </a:lnTo>
                  <a:lnTo>
                    <a:pt x="451" y="750"/>
                  </a:lnTo>
                  <a:lnTo>
                    <a:pt x="471" y="738"/>
                  </a:lnTo>
                  <a:lnTo>
                    <a:pt x="488" y="725"/>
                  </a:lnTo>
                  <a:lnTo>
                    <a:pt x="506" y="712"/>
                  </a:lnTo>
                  <a:lnTo>
                    <a:pt x="521" y="699"/>
                  </a:lnTo>
                  <a:lnTo>
                    <a:pt x="535" y="685"/>
                  </a:lnTo>
                  <a:lnTo>
                    <a:pt x="547" y="672"/>
                  </a:lnTo>
                  <a:lnTo>
                    <a:pt x="559" y="659"/>
                  </a:lnTo>
                  <a:lnTo>
                    <a:pt x="567" y="648"/>
                  </a:lnTo>
                  <a:lnTo>
                    <a:pt x="574" y="637"/>
                  </a:lnTo>
                  <a:lnTo>
                    <a:pt x="578" y="629"/>
                  </a:lnTo>
                  <a:lnTo>
                    <a:pt x="579" y="622"/>
                  </a:lnTo>
                  <a:lnTo>
                    <a:pt x="578" y="616"/>
                  </a:lnTo>
                  <a:lnTo>
                    <a:pt x="575" y="611"/>
                  </a:lnTo>
                  <a:lnTo>
                    <a:pt x="571" y="607"/>
                  </a:lnTo>
                  <a:lnTo>
                    <a:pt x="567" y="606"/>
                  </a:lnTo>
                  <a:lnTo>
                    <a:pt x="560" y="609"/>
                  </a:lnTo>
                  <a:lnTo>
                    <a:pt x="550" y="616"/>
                  </a:lnTo>
                  <a:lnTo>
                    <a:pt x="538" y="625"/>
                  </a:lnTo>
                  <a:lnTo>
                    <a:pt x="526" y="636"/>
                  </a:lnTo>
                  <a:lnTo>
                    <a:pt x="512" y="649"/>
                  </a:lnTo>
                  <a:lnTo>
                    <a:pt x="498" y="658"/>
                  </a:lnTo>
                  <a:lnTo>
                    <a:pt x="484" y="665"/>
                  </a:lnTo>
                  <a:lnTo>
                    <a:pt x="472" y="668"/>
                  </a:lnTo>
                  <a:lnTo>
                    <a:pt x="467" y="667"/>
                  </a:lnTo>
                  <a:lnTo>
                    <a:pt x="463" y="664"/>
                  </a:lnTo>
                  <a:lnTo>
                    <a:pt x="461" y="659"/>
                  </a:lnTo>
                  <a:lnTo>
                    <a:pt x="460" y="654"/>
                  </a:lnTo>
                  <a:lnTo>
                    <a:pt x="462" y="639"/>
                  </a:lnTo>
                  <a:lnTo>
                    <a:pt x="466" y="624"/>
                  </a:lnTo>
                  <a:lnTo>
                    <a:pt x="472" y="609"/>
                  </a:lnTo>
                  <a:lnTo>
                    <a:pt x="477" y="595"/>
                  </a:lnTo>
                  <a:lnTo>
                    <a:pt x="543" y="420"/>
                  </a:lnTo>
                  <a:lnTo>
                    <a:pt x="554" y="385"/>
                  </a:lnTo>
                  <a:lnTo>
                    <a:pt x="557" y="357"/>
                  </a:lnTo>
                  <a:lnTo>
                    <a:pt x="555" y="335"/>
                  </a:lnTo>
                  <a:lnTo>
                    <a:pt x="546" y="318"/>
                  </a:lnTo>
                  <a:lnTo>
                    <a:pt x="535" y="305"/>
                  </a:lnTo>
                  <a:lnTo>
                    <a:pt x="521" y="298"/>
                  </a:lnTo>
                  <a:lnTo>
                    <a:pt x="504" y="293"/>
                  </a:lnTo>
                  <a:lnTo>
                    <a:pt x="488" y="292"/>
                  </a:lnTo>
                  <a:lnTo>
                    <a:pt x="475" y="293"/>
                  </a:lnTo>
                  <a:lnTo>
                    <a:pt x="461" y="294"/>
                  </a:lnTo>
                  <a:lnTo>
                    <a:pt x="447" y="296"/>
                  </a:lnTo>
                  <a:lnTo>
                    <a:pt x="435" y="300"/>
                  </a:lnTo>
                  <a:lnTo>
                    <a:pt x="422" y="304"/>
                  </a:lnTo>
                  <a:lnTo>
                    <a:pt x="409" y="309"/>
                  </a:lnTo>
                  <a:lnTo>
                    <a:pt x="397" y="316"/>
                  </a:lnTo>
                  <a:lnTo>
                    <a:pt x="386" y="322"/>
                  </a:lnTo>
                  <a:lnTo>
                    <a:pt x="230" y="58"/>
                  </a:lnTo>
                  <a:lnTo>
                    <a:pt x="242" y="51"/>
                  </a:lnTo>
                  <a:lnTo>
                    <a:pt x="254" y="45"/>
                  </a:lnTo>
                  <a:lnTo>
                    <a:pt x="267" y="39"/>
                  </a:lnTo>
                  <a:lnTo>
                    <a:pt x="280" y="34"/>
                  </a:lnTo>
                  <a:lnTo>
                    <a:pt x="293" y="29"/>
                  </a:lnTo>
                  <a:lnTo>
                    <a:pt x="306" y="24"/>
                  </a:lnTo>
                  <a:lnTo>
                    <a:pt x="321" y="19"/>
                  </a:lnTo>
                  <a:lnTo>
                    <a:pt x="334" y="15"/>
                  </a:lnTo>
                  <a:lnTo>
                    <a:pt x="348" y="12"/>
                  </a:lnTo>
                  <a:lnTo>
                    <a:pt x="362" y="9"/>
                  </a:lnTo>
                  <a:lnTo>
                    <a:pt x="377" y="6"/>
                  </a:lnTo>
                  <a:lnTo>
                    <a:pt x="391" y="4"/>
                  </a:lnTo>
                  <a:lnTo>
                    <a:pt x="405" y="2"/>
                  </a:lnTo>
                  <a:lnTo>
                    <a:pt x="421" y="1"/>
                  </a:lnTo>
                  <a:lnTo>
                    <a:pt x="435" y="0"/>
                  </a:lnTo>
                  <a:lnTo>
                    <a:pt x="450" y="0"/>
                  </a:lnTo>
                  <a:lnTo>
                    <a:pt x="464" y="0"/>
                  </a:lnTo>
                  <a:lnTo>
                    <a:pt x="478" y="1"/>
                  </a:lnTo>
                  <a:lnTo>
                    <a:pt x="491" y="2"/>
                  </a:lnTo>
                  <a:lnTo>
                    <a:pt x="504" y="3"/>
                  </a:lnTo>
                  <a:lnTo>
                    <a:pt x="518" y="5"/>
                  </a:lnTo>
                  <a:lnTo>
                    <a:pt x="531" y="7"/>
                  </a:lnTo>
                  <a:lnTo>
                    <a:pt x="544" y="10"/>
                  </a:lnTo>
                  <a:lnTo>
                    <a:pt x="558" y="12"/>
                  </a:lnTo>
                  <a:lnTo>
                    <a:pt x="570" y="16"/>
                  </a:lnTo>
                  <a:lnTo>
                    <a:pt x="582" y="19"/>
                  </a:lnTo>
                  <a:lnTo>
                    <a:pt x="595" y="24"/>
                  </a:lnTo>
                  <a:lnTo>
                    <a:pt x="608" y="28"/>
                  </a:lnTo>
                  <a:lnTo>
                    <a:pt x="619" y="33"/>
                  </a:lnTo>
                  <a:lnTo>
                    <a:pt x="631" y="38"/>
                  </a:lnTo>
                  <a:lnTo>
                    <a:pt x="643" y="43"/>
                  </a:lnTo>
                  <a:lnTo>
                    <a:pt x="655" y="49"/>
                  </a:lnTo>
                  <a:lnTo>
                    <a:pt x="588" y="113"/>
                  </a:lnTo>
                  <a:lnTo>
                    <a:pt x="584" y="110"/>
                  </a:lnTo>
                  <a:lnTo>
                    <a:pt x="579" y="108"/>
                  </a:lnTo>
                  <a:lnTo>
                    <a:pt x="574" y="106"/>
                  </a:lnTo>
                  <a:lnTo>
                    <a:pt x="569" y="104"/>
                  </a:lnTo>
                  <a:lnTo>
                    <a:pt x="563" y="103"/>
                  </a:lnTo>
                  <a:lnTo>
                    <a:pt x="558" y="102"/>
                  </a:lnTo>
                  <a:lnTo>
                    <a:pt x="551" y="101"/>
                  </a:lnTo>
                  <a:lnTo>
                    <a:pt x="545" y="101"/>
                  </a:lnTo>
                  <a:lnTo>
                    <a:pt x="528" y="103"/>
                  </a:lnTo>
                  <a:lnTo>
                    <a:pt x="513" y="107"/>
                  </a:lnTo>
                  <a:lnTo>
                    <a:pt x="498" y="115"/>
                  </a:lnTo>
                  <a:lnTo>
                    <a:pt x="485" y="126"/>
                  </a:lnTo>
                  <a:lnTo>
                    <a:pt x="475" y="138"/>
                  </a:lnTo>
                  <a:lnTo>
                    <a:pt x="467" y="151"/>
                  </a:lnTo>
                  <a:lnTo>
                    <a:pt x="462" y="168"/>
                  </a:lnTo>
                  <a:lnTo>
                    <a:pt x="460" y="184"/>
                  </a:lnTo>
                  <a:lnTo>
                    <a:pt x="461" y="199"/>
                  </a:lnTo>
                  <a:lnTo>
                    <a:pt x="465" y="212"/>
                  </a:lnTo>
                  <a:lnTo>
                    <a:pt x="471" y="225"/>
                  </a:lnTo>
                  <a:lnTo>
                    <a:pt x="479" y="235"/>
                  </a:lnTo>
                  <a:lnTo>
                    <a:pt x="489" y="243"/>
                  </a:lnTo>
                  <a:lnTo>
                    <a:pt x="501" y="249"/>
                  </a:lnTo>
                  <a:lnTo>
                    <a:pt x="516" y="253"/>
                  </a:lnTo>
                  <a:lnTo>
                    <a:pt x="531" y="254"/>
                  </a:lnTo>
                  <a:lnTo>
                    <a:pt x="548" y="252"/>
                  </a:lnTo>
                  <a:lnTo>
                    <a:pt x="565" y="248"/>
                  </a:lnTo>
                  <a:lnTo>
                    <a:pt x="579" y="241"/>
                  </a:lnTo>
                  <a:lnTo>
                    <a:pt x="591" y="231"/>
                  </a:lnTo>
                  <a:lnTo>
                    <a:pt x="603" y="219"/>
                  </a:lnTo>
                  <a:lnTo>
                    <a:pt x="610" y="204"/>
                  </a:lnTo>
                  <a:lnTo>
                    <a:pt x="615" y="189"/>
                  </a:lnTo>
                  <a:lnTo>
                    <a:pt x="617" y="172"/>
                  </a:lnTo>
                  <a:lnTo>
                    <a:pt x="615" y="153"/>
                  </a:lnTo>
                  <a:lnTo>
                    <a:pt x="610" y="138"/>
                  </a:lnTo>
                  <a:lnTo>
                    <a:pt x="601" y="124"/>
                  </a:lnTo>
                  <a:lnTo>
                    <a:pt x="588" y="113"/>
                  </a:lnTo>
                  <a:lnTo>
                    <a:pt x="655" y="49"/>
                  </a:lnTo>
                  <a:close/>
                </a:path>
              </a:pathLst>
            </a:custGeom>
            <a:solidFill>
              <a:srgbClr val="79BE00"/>
            </a:solidFill>
            <a:ln w="9525">
              <a:solidFill>
                <a:srgbClr val="79B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09270159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F25600"/>
                </a:solidFill>
              </a:rPr>
              <a:t>РЕКЛАМНЫЕ ВОЗМОЖНОСТИ ПОРТАЛА</a:t>
            </a:r>
            <a:br>
              <a:rPr lang="ru-RU" sz="2400" b="1" dirty="0" smtClean="0">
                <a:solidFill>
                  <a:srgbClr val="F25600"/>
                </a:solidFill>
              </a:rPr>
            </a:br>
            <a:r>
              <a:rPr lang="en-US" sz="2400" b="1" dirty="0" smtClean="0">
                <a:solidFill>
                  <a:srgbClr val="F25600"/>
                </a:solidFill>
              </a:rPr>
              <a:t>megapolis-real.by</a:t>
            </a:r>
            <a:endParaRPr lang="ru-RU" sz="2400" b="1" dirty="0">
              <a:solidFill>
                <a:srgbClr val="F256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1470242"/>
            <a:ext cx="8358246" cy="307777"/>
          </a:xfrm>
          <a:prstGeom prst="rect">
            <a:avLst/>
          </a:prstGeom>
          <a:solidFill>
            <a:srgbClr val="79BE00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На портале </a:t>
            </a:r>
            <a:r>
              <a:rPr lang="en-US" sz="1400" b="1" dirty="0" smtClean="0">
                <a:solidFill>
                  <a:schemeClr val="bg1"/>
                </a:solidFill>
              </a:rPr>
              <a:t>Megapolis-real.by</a:t>
            </a:r>
            <a:r>
              <a:rPr lang="ru-RU" sz="1400" b="1" dirty="0" smtClean="0">
                <a:solidFill>
                  <a:schemeClr val="bg1"/>
                </a:solidFill>
              </a:rPr>
              <a:t> Вы можете разместить следующие форматы рекламы: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7158" y="1928802"/>
            <a:ext cx="8358246" cy="276999"/>
          </a:xfrm>
          <a:prstGeom prst="rect">
            <a:avLst/>
          </a:prstGeom>
          <a:solidFill>
            <a:srgbClr val="79BE00"/>
          </a:solidFill>
        </p:spPr>
        <p:txBody>
          <a:bodyPr wrap="square">
            <a:spAutoFit/>
          </a:bodyPr>
          <a:lstStyle/>
          <a:p>
            <a:r>
              <a:rPr lang="ru-RU" sz="1200" b="1" cap="all" dirty="0" smtClean="0">
                <a:solidFill>
                  <a:srgbClr val="FFFFFF"/>
                </a:solidFill>
              </a:rPr>
              <a:t>БАННЕРНАЯ РЕКЛАМА</a:t>
            </a:r>
            <a:endParaRPr lang="ru-RU" sz="12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098958"/>
              </p:ext>
            </p:extLst>
          </p:nvPr>
        </p:nvGraphicFramePr>
        <p:xfrm>
          <a:off x="357158" y="2357430"/>
          <a:ext cx="5582994" cy="2711525"/>
        </p:xfrm>
        <a:graphic>
          <a:graphicData uri="http://schemas.openxmlformats.org/drawingml/2006/table">
            <a:tbl>
              <a:tblPr/>
              <a:tblGrid>
                <a:gridCol w="132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9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37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</a:rPr>
                        <a:t>Вид баннера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</a:rPr>
                        <a:t>Размер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</a:rPr>
                        <a:t>Размещение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</a:rPr>
                        <a:t>Стоимость размещения,  в рублях с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НДС за месяц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B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54">
                <a:tc>
                  <a:txBody>
                    <a:bodyPr/>
                    <a:lstStyle/>
                    <a:p>
                      <a:pPr lvl="0" algn="l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Верхний сквозной баннер</a:t>
                      </a: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100%×90</a:t>
                      </a: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сквозное на всех страницах портала</a:t>
                      </a: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91">
                <a:tc>
                  <a:txBody>
                    <a:bodyPr/>
                    <a:lstStyle/>
                    <a:p>
                      <a:pPr lvl="0" algn="l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Баннер на главной (под разделом с актуальными объявлениями)</a:t>
                      </a: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1000×90</a:t>
                      </a: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на главное странице</a:t>
                      </a: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450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244">
                <a:tc>
                  <a:txBody>
                    <a:bodyPr/>
                    <a:lstStyle/>
                    <a:p>
                      <a:pPr lvl="0" algn="l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Баннер горизонтальный сквозной по разделам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1000×90</a:t>
                      </a: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Разделы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коммерческой </a:t>
                      </a:r>
                      <a:r>
                        <a:rPr lang="ru-RU" sz="900" baseline="0" dirty="0" err="1" smtClean="0">
                          <a:solidFill>
                            <a:schemeClr val="tx1"/>
                          </a:solidFill>
                        </a:rPr>
                        <a:t>недвижжимости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700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244">
                <a:tc>
                  <a:txBody>
                    <a:bodyPr/>
                    <a:lstStyle/>
                    <a:p>
                      <a:pPr lvl="0" algn="l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Баннер правый №1 сквозной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240×400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Разделы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коммерческой </a:t>
                      </a:r>
                      <a:r>
                        <a:rPr lang="ru-RU" sz="900" baseline="0" dirty="0" err="1" smtClean="0">
                          <a:solidFill>
                            <a:schemeClr val="tx1"/>
                          </a:solidFill>
                        </a:rPr>
                        <a:t>недвижжимости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963">
                <a:tc>
                  <a:txBody>
                    <a:bodyPr/>
                    <a:lstStyle/>
                    <a:p>
                      <a:pPr lvl="0" algn="l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Баннер правый в разделах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240×400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сквозной на всех страницах кроме "Контакты", "Регистрация нового пользователя","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Главная"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937">
                <a:tc>
                  <a:txBody>
                    <a:bodyPr/>
                    <a:lstStyle/>
                    <a:p>
                      <a:pPr lvl="0" algn="l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Баннер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</a:rPr>
                        <a:t> г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оризонт. среди объявлений в разделах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1050х200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Раздел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коммерческой недвижимости 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285720" y="5149641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Если у вас нет баннера, мы поможем его изготовить! Срок изготовления баннера - от 3-х дней после проведения оплаты.</a:t>
            </a:r>
          </a:p>
          <a:p>
            <a:r>
              <a:rPr lang="ru-RU" sz="1200" dirty="0" smtClean="0"/>
              <a:t>Примеры изготовленных нами баннеров можно посмотреть </a:t>
            </a:r>
            <a:r>
              <a:rPr lang="ru-RU" sz="1200" dirty="0" smtClean="0">
                <a:hlinkClick r:id="rId4"/>
              </a:rPr>
              <a:t>здесь</a:t>
            </a:r>
            <a:r>
              <a:rPr lang="ru-RU" sz="1200" dirty="0" smtClean="0"/>
              <a:t>.</a:t>
            </a:r>
          </a:p>
          <a:p>
            <a:r>
              <a:rPr lang="ru-RU" sz="1200" b="1" dirty="0" smtClean="0"/>
              <a:t>Стоимость изготовления баннеров:</a:t>
            </a:r>
            <a:endParaRPr lang="ru-RU" sz="1200" dirty="0" smtClean="0"/>
          </a:p>
          <a:p>
            <a:r>
              <a:rPr lang="ru-RU" sz="1200" dirty="0" smtClean="0"/>
              <a:t>Динамичный - от </a:t>
            </a:r>
            <a:r>
              <a:rPr lang="ru-RU" sz="1200" b="1" dirty="0" smtClean="0"/>
              <a:t>200,00</a:t>
            </a:r>
            <a:r>
              <a:rPr lang="ru-RU" sz="1200" dirty="0" smtClean="0"/>
              <a:t> </a:t>
            </a:r>
            <a:r>
              <a:rPr lang="ru-RU" sz="1200" dirty="0" err="1" smtClean="0"/>
              <a:t>бел.руб</a:t>
            </a:r>
            <a:r>
              <a:rPr lang="ru-RU" sz="1200" dirty="0" smtClean="0"/>
              <a:t>. с НДС</a:t>
            </a:r>
          </a:p>
          <a:p>
            <a:r>
              <a:rPr lang="ru-RU" sz="1200" dirty="0" smtClean="0"/>
              <a:t>Статичный - от </a:t>
            </a:r>
            <a:r>
              <a:rPr lang="ru-RU" sz="1200" b="1" dirty="0" smtClean="0"/>
              <a:t>100,00 </a:t>
            </a:r>
            <a:r>
              <a:rPr lang="ru-RU" sz="1200" dirty="0" err="1" smtClean="0"/>
              <a:t>бел.руб</a:t>
            </a:r>
            <a:r>
              <a:rPr lang="ru-RU" sz="1200" dirty="0" smtClean="0"/>
              <a:t>. с НДС.</a:t>
            </a:r>
            <a:endParaRPr lang="ru-R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4857752" y="5506973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F25600"/>
                </a:solidFill>
              </a:rPr>
              <a:t>Действует система скидок! </a:t>
            </a:r>
            <a:r>
              <a:rPr lang="ru-RU" sz="1200" dirty="0" smtClean="0">
                <a:solidFill>
                  <a:srgbClr val="F25600"/>
                </a:solidFill>
              </a:rPr>
              <a:t>Подробную информацию о стоимости и скидках уточняйте у менеджера портала </a:t>
            </a:r>
            <a:r>
              <a:rPr lang="en-US" sz="1200" dirty="0" smtClean="0">
                <a:solidFill>
                  <a:srgbClr val="F25600"/>
                </a:solidFill>
              </a:rPr>
              <a:t>megapolis-real.by</a:t>
            </a:r>
            <a:endParaRPr lang="ru-RU" sz="1200" dirty="0">
              <a:solidFill>
                <a:srgbClr val="F25600"/>
              </a:solidFill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4214810" y="5598000"/>
            <a:ext cx="642935" cy="474206"/>
            <a:chOff x="3643313" y="5429250"/>
            <a:chExt cx="925512" cy="682625"/>
          </a:xfrm>
        </p:grpSpPr>
        <p:sp>
          <p:nvSpPr>
            <p:cNvPr id="37896" name="Freeform 8"/>
            <p:cNvSpPr>
              <a:spLocks/>
            </p:cNvSpPr>
            <p:nvPr/>
          </p:nvSpPr>
          <p:spPr bwMode="auto">
            <a:xfrm>
              <a:off x="3643313" y="5429250"/>
              <a:ext cx="925512" cy="633413"/>
            </a:xfrm>
            <a:custGeom>
              <a:avLst/>
              <a:gdLst/>
              <a:ahLst/>
              <a:cxnLst>
                <a:cxn ang="0">
                  <a:pos x="1519" y="905"/>
                </a:cxn>
                <a:cxn ang="0">
                  <a:pos x="1581" y="760"/>
                </a:cxn>
                <a:cxn ang="0">
                  <a:pos x="1604" y="600"/>
                </a:cxn>
                <a:cxn ang="0">
                  <a:pos x="1577" y="422"/>
                </a:cxn>
                <a:cxn ang="0">
                  <a:pos x="1502" y="265"/>
                </a:cxn>
                <a:cxn ang="0">
                  <a:pos x="1385" y="137"/>
                </a:cxn>
                <a:cxn ang="0">
                  <a:pos x="1237" y="47"/>
                </a:cxn>
                <a:cxn ang="0">
                  <a:pos x="1066" y="3"/>
                </a:cxn>
                <a:cxn ang="0">
                  <a:pos x="1061" y="38"/>
                </a:cxn>
                <a:cxn ang="0">
                  <a:pos x="1224" y="80"/>
                </a:cxn>
                <a:cxn ang="0">
                  <a:pos x="1363" y="163"/>
                </a:cxn>
                <a:cxn ang="0">
                  <a:pos x="1472" y="284"/>
                </a:cxn>
                <a:cxn ang="0">
                  <a:pos x="1543" y="432"/>
                </a:cxn>
                <a:cxn ang="0">
                  <a:pos x="1568" y="600"/>
                </a:cxn>
                <a:cxn ang="0">
                  <a:pos x="1545" y="759"/>
                </a:cxn>
                <a:cxn ang="0">
                  <a:pos x="1480" y="901"/>
                </a:cxn>
                <a:cxn ang="0">
                  <a:pos x="1380" y="1018"/>
                </a:cxn>
                <a:cxn ang="0">
                  <a:pos x="1251" y="1105"/>
                </a:cxn>
                <a:cxn ang="0">
                  <a:pos x="1101" y="1154"/>
                </a:cxn>
                <a:cxn ang="0">
                  <a:pos x="974" y="1161"/>
                </a:cxn>
                <a:cxn ang="0">
                  <a:pos x="856" y="1142"/>
                </a:cxn>
                <a:cxn ang="0">
                  <a:pos x="748" y="1100"/>
                </a:cxn>
                <a:cxn ang="0">
                  <a:pos x="650" y="1037"/>
                </a:cxn>
                <a:cxn ang="0">
                  <a:pos x="567" y="954"/>
                </a:cxn>
                <a:cxn ang="0">
                  <a:pos x="503" y="855"/>
                </a:cxn>
                <a:cxn ang="0">
                  <a:pos x="463" y="853"/>
                </a:cxn>
                <a:cxn ang="0">
                  <a:pos x="497" y="915"/>
                </a:cxn>
                <a:cxn ang="0">
                  <a:pos x="536" y="971"/>
                </a:cxn>
                <a:cxn ang="0">
                  <a:pos x="171" y="1024"/>
                </a:cxn>
                <a:cxn ang="0">
                  <a:pos x="579" y="1030"/>
                </a:cxn>
                <a:cxn ang="0">
                  <a:pos x="606" y="1048"/>
                </a:cxn>
                <a:cxn ang="0">
                  <a:pos x="635" y="1070"/>
                </a:cxn>
                <a:cxn ang="0">
                  <a:pos x="686" y="1105"/>
                </a:cxn>
                <a:cxn ang="0">
                  <a:pos x="740" y="1136"/>
                </a:cxn>
                <a:cxn ang="0">
                  <a:pos x="797" y="1160"/>
                </a:cxn>
                <a:cxn ang="0">
                  <a:pos x="857" y="1180"/>
                </a:cxn>
                <a:cxn ang="0">
                  <a:pos x="919" y="1192"/>
                </a:cxn>
                <a:cxn ang="0">
                  <a:pos x="983" y="1198"/>
                </a:cxn>
                <a:cxn ang="0">
                  <a:pos x="1015" y="1198"/>
                </a:cxn>
                <a:cxn ang="0">
                  <a:pos x="1032" y="1197"/>
                </a:cxn>
                <a:cxn ang="0">
                  <a:pos x="1048" y="1196"/>
                </a:cxn>
                <a:cxn ang="0">
                  <a:pos x="1213" y="1160"/>
                </a:cxn>
                <a:cxn ang="0">
                  <a:pos x="1259" y="1141"/>
                </a:cxn>
                <a:cxn ang="0">
                  <a:pos x="1302" y="1118"/>
                </a:cxn>
                <a:cxn ang="0">
                  <a:pos x="1343" y="1093"/>
                </a:cxn>
                <a:cxn ang="0">
                  <a:pos x="1382" y="1063"/>
                </a:cxn>
                <a:cxn ang="0">
                  <a:pos x="1419" y="1031"/>
                </a:cxn>
                <a:cxn ang="0">
                  <a:pos x="1749" y="1024"/>
                </a:cxn>
              </a:cxnLst>
              <a:rect l="0" t="0" r="r" b="b"/>
              <a:pathLst>
                <a:path w="1749" h="1198">
                  <a:moveTo>
                    <a:pt x="1458" y="990"/>
                  </a:moveTo>
                  <a:lnTo>
                    <a:pt x="1491" y="949"/>
                  </a:lnTo>
                  <a:lnTo>
                    <a:pt x="1519" y="905"/>
                  </a:lnTo>
                  <a:lnTo>
                    <a:pt x="1544" y="859"/>
                  </a:lnTo>
                  <a:lnTo>
                    <a:pt x="1565" y="811"/>
                  </a:lnTo>
                  <a:lnTo>
                    <a:pt x="1581" y="760"/>
                  </a:lnTo>
                  <a:lnTo>
                    <a:pt x="1594" y="708"/>
                  </a:lnTo>
                  <a:lnTo>
                    <a:pt x="1602" y="655"/>
                  </a:lnTo>
                  <a:lnTo>
                    <a:pt x="1604" y="600"/>
                  </a:lnTo>
                  <a:lnTo>
                    <a:pt x="1601" y="538"/>
                  </a:lnTo>
                  <a:lnTo>
                    <a:pt x="1592" y="479"/>
                  </a:lnTo>
                  <a:lnTo>
                    <a:pt x="1577" y="422"/>
                  </a:lnTo>
                  <a:lnTo>
                    <a:pt x="1557" y="367"/>
                  </a:lnTo>
                  <a:lnTo>
                    <a:pt x="1531" y="314"/>
                  </a:lnTo>
                  <a:lnTo>
                    <a:pt x="1502" y="265"/>
                  </a:lnTo>
                  <a:lnTo>
                    <a:pt x="1467" y="219"/>
                  </a:lnTo>
                  <a:lnTo>
                    <a:pt x="1428" y="176"/>
                  </a:lnTo>
                  <a:lnTo>
                    <a:pt x="1385" y="137"/>
                  </a:lnTo>
                  <a:lnTo>
                    <a:pt x="1339" y="102"/>
                  </a:lnTo>
                  <a:lnTo>
                    <a:pt x="1290" y="73"/>
                  </a:lnTo>
                  <a:lnTo>
                    <a:pt x="1237" y="47"/>
                  </a:lnTo>
                  <a:lnTo>
                    <a:pt x="1182" y="27"/>
                  </a:lnTo>
                  <a:lnTo>
                    <a:pt x="1125" y="12"/>
                  </a:lnTo>
                  <a:lnTo>
                    <a:pt x="1066" y="3"/>
                  </a:lnTo>
                  <a:lnTo>
                    <a:pt x="1004" y="0"/>
                  </a:lnTo>
                  <a:lnTo>
                    <a:pt x="1004" y="35"/>
                  </a:lnTo>
                  <a:lnTo>
                    <a:pt x="1061" y="38"/>
                  </a:lnTo>
                  <a:lnTo>
                    <a:pt x="1118" y="46"/>
                  </a:lnTo>
                  <a:lnTo>
                    <a:pt x="1172" y="60"/>
                  </a:lnTo>
                  <a:lnTo>
                    <a:pt x="1224" y="80"/>
                  </a:lnTo>
                  <a:lnTo>
                    <a:pt x="1273" y="103"/>
                  </a:lnTo>
                  <a:lnTo>
                    <a:pt x="1320" y="132"/>
                  </a:lnTo>
                  <a:lnTo>
                    <a:pt x="1363" y="163"/>
                  </a:lnTo>
                  <a:lnTo>
                    <a:pt x="1403" y="200"/>
                  </a:lnTo>
                  <a:lnTo>
                    <a:pt x="1439" y="240"/>
                  </a:lnTo>
                  <a:lnTo>
                    <a:pt x="1472" y="284"/>
                  </a:lnTo>
                  <a:lnTo>
                    <a:pt x="1500" y="331"/>
                  </a:lnTo>
                  <a:lnTo>
                    <a:pt x="1524" y="380"/>
                  </a:lnTo>
                  <a:lnTo>
                    <a:pt x="1543" y="432"/>
                  </a:lnTo>
                  <a:lnTo>
                    <a:pt x="1557" y="486"/>
                  </a:lnTo>
                  <a:lnTo>
                    <a:pt x="1565" y="542"/>
                  </a:lnTo>
                  <a:lnTo>
                    <a:pt x="1568" y="600"/>
                  </a:lnTo>
                  <a:lnTo>
                    <a:pt x="1565" y="655"/>
                  </a:lnTo>
                  <a:lnTo>
                    <a:pt x="1558" y="708"/>
                  </a:lnTo>
                  <a:lnTo>
                    <a:pt x="1545" y="759"/>
                  </a:lnTo>
                  <a:lnTo>
                    <a:pt x="1527" y="809"/>
                  </a:lnTo>
                  <a:lnTo>
                    <a:pt x="1506" y="856"/>
                  </a:lnTo>
                  <a:lnTo>
                    <a:pt x="1480" y="901"/>
                  </a:lnTo>
                  <a:lnTo>
                    <a:pt x="1451" y="944"/>
                  </a:lnTo>
                  <a:lnTo>
                    <a:pt x="1417" y="983"/>
                  </a:lnTo>
                  <a:lnTo>
                    <a:pt x="1380" y="1018"/>
                  </a:lnTo>
                  <a:lnTo>
                    <a:pt x="1340" y="1051"/>
                  </a:lnTo>
                  <a:lnTo>
                    <a:pt x="1297" y="1081"/>
                  </a:lnTo>
                  <a:lnTo>
                    <a:pt x="1251" y="1105"/>
                  </a:lnTo>
                  <a:lnTo>
                    <a:pt x="1203" y="1126"/>
                  </a:lnTo>
                  <a:lnTo>
                    <a:pt x="1153" y="1142"/>
                  </a:lnTo>
                  <a:lnTo>
                    <a:pt x="1101" y="1154"/>
                  </a:lnTo>
                  <a:lnTo>
                    <a:pt x="1047" y="1160"/>
                  </a:lnTo>
                  <a:lnTo>
                    <a:pt x="974" y="1160"/>
                  </a:lnTo>
                  <a:lnTo>
                    <a:pt x="974" y="1161"/>
                  </a:lnTo>
                  <a:lnTo>
                    <a:pt x="934" y="1157"/>
                  </a:lnTo>
                  <a:lnTo>
                    <a:pt x="895" y="1151"/>
                  </a:lnTo>
                  <a:lnTo>
                    <a:pt x="856" y="1142"/>
                  </a:lnTo>
                  <a:lnTo>
                    <a:pt x="819" y="1131"/>
                  </a:lnTo>
                  <a:lnTo>
                    <a:pt x="783" y="1116"/>
                  </a:lnTo>
                  <a:lnTo>
                    <a:pt x="748" y="1100"/>
                  </a:lnTo>
                  <a:lnTo>
                    <a:pt x="714" y="1081"/>
                  </a:lnTo>
                  <a:lnTo>
                    <a:pt x="681" y="1060"/>
                  </a:lnTo>
                  <a:lnTo>
                    <a:pt x="650" y="1037"/>
                  </a:lnTo>
                  <a:lnTo>
                    <a:pt x="621" y="1011"/>
                  </a:lnTo>
                  <a:lnTo>
                    <a:pt x="594" y="984"/>
                  </a:lnTo>
                  <a:lnTo>
                    <a:pt x="567" y="954"/>
                  </a:lnTo>
                  <a:lnTo>
                    <a:pt x="543" y="922"/>
                  </a:lnTo>
                  <a:lnTo>
                    <a:pt x="522" y="890"/>
                  </a:lnTo>
                  <a:lnTo>
                    <a:pt x="503" y="855"/>
                  </a:lnTo>
                  <a:lnTo>
                    <a:pt x="485" y="818"/>
                  </a:lnTo>
                  <a:lnTo>
                    <a:pt x="453" y="831"/>
                  </a:lnTo>
                  <a:lnTo>
                    <a:pt x="463" y="853"/>
                  </a:lnTo>
                  <a:lnTo>
                    <a:pt x="473" y="874"/>
                  </a:lnTo>
                  <a:lnTo>
                    <a:pt x="484" y="895"/>
                  </a:lnTo>
                  <a:lnTo>
                    <a:pt x="497" y="915"/>
                  </a:lnTo>
                  <a:lnTo>
                    <a:pt x="509" y="935"/>
                  </a:lnTo>
                  <a:lnTo>
                    <a:pt x="522" y="953"/>
                  </a:lnTo>
                  <a:lnTo>
                    <a:pt x="536" y="971"/>
                  </a:lnTo>
                  <a:lnTo>
                    <a:pt x="551" y="990"/>
                  </a:lnTo>
                  <a:lnTo>
                    <a:pt x="171" y="990"/>
                  </a:lnTo>
                  <a:lnTo>
                    <a:pt x="171" y="1024"/>
                  </a:lnTo>
                  <a:lnTo>
                    <a:pt x="572" y="1024"/>
                  </a:lnTo>
                  <a:lnTo>
                    <a:pt x="574" y="1025"/>
                  </a:lnTo>
                  <a:lnTo>
                    <a:pt x="579" y="1030"/>
                  </a:lnTo>
                  <a:lnTo>
                    <a:pt x="586" y="1035"/>
                  </a:lnTo>
                  <a:lnTo>
                    <a:pt x="596" y="1041"/>
                  </a:lnTo>
                  <a:lnTo>
                    <a:pt x="606" y="1048"/>
                  </a:lnTo>
                  <a:lnTo>
                    <a:pt x="616" y="1056"/>
                  </a:lnTo>
                  <a:lnTo>
                    <a:pt x="626" y="1063"/>
                  </a:lnTo>
                  <a:lnTo>
                    <a:pt x="635" y="1070"/>
                  </a:lnTo>
                  <a:lnTo>
                    <a:pt x="0" y="1070"/>
                  </a:lnTo>
                  <a:lnTo>
                    <a:pt x="0" y="1105"/>
                  </a:lnTo>
                  <a:lnTo>
                    <a:pt x="686" y="1105"/>
                  </a:lnTo>
                  <a:lnTo>
                    <a:pt x="703" y="1116"/>
                  </a:lnTo>
                  <a:lnTo>
                    <a:pt x="721" y="1127"/>
                  </a:lnTo>
                  <a:lnTo>
                    <a:pt x="740" y="1136"/>
                  </a:lnTo>
                  <a:lnTo>
                    <a:pt x="759" y="1145"/>
                  </a:lnTo>
                  <a:lnTo>
                    <a:pt x="777" y="1153"/>
                  </a:lnTo>
                  <a:lnTo>
                    <a:pt x="797" y="1160"/>
                  </a:lnTo>
                  <a:lnTo>
                    <a:pt x="817" y="1167"/>
                  </a:lnTo>
                  <a:lnTo>
                    <a:pt x="837" y="1174"/>
                  </a:lnTo>
                  <a:lnTo>
                    <a:pt x="857" y="1180"/>
                  </a:lnTo>
                  <a:lnTo>
                    <a:pt x="878" y="1184"/>
                  </a:lnTo>
                  <a:lnTo>
                    <a:pt x="898" y="1189"/>
                  </a:lnTo>
                  <a:lnTo>
                    <a:pt x="919" y="1192"/>
                  </a:lnTo>
                  <a:lnTo>
                    <a:pt x="940" y="1195"/>
                  </a:lnTo>
                  <a:lnTo>
                    <a:pt x="961" y="1196"/>
                  </a:lnTo>
                  <a:lnTo>
                    <a:pt x="983" y="1198"/>
                  </a:lnTo>
                  <a:lnTo>
                    <a:pt x="1004" y="1198"/>
                  </a:lnTo>
                  <a:lnTo>
                    <a:pt x="1010" y="1198"/>
                  </a:lnTo>
                  <a:lnTo>
                    <a:pt x="1015" y="1198"/>
                  </a:lnTo>
                  <a:lnTo>
                    <a:pt x="1022" y="1198"/>
                  </a:lnTo>
                  <a:lnTo>
                    <a:pt x="1027" y="1197"/>
                  </a:lnTo>
                  <a:lnTo>
                    <a:pt x="1032" y="1197"/>
                  </a:lnTo>
                  <a:lnTo>
                    <a:pt x="1037" y="1197"/>
                  </a:lnTo>
                  <a:lnTo>
                    <a:pt x="1043" y="1196"/>
                  </a:lnTo>
                  <a:lnTo>
                    <a:pt x="1048" y="1196"/>
                  </a:lnTo>
                  <a:lnTo>
                    <a:pt x="1569" y="1196"/>
                  </a:lnTo>
                  <a:lnTo>
                    <a:pt x="1569" y="1160"/>
                  </a:lnTo>
                  <a:lnTo>
                    <a:pt x="1213" y="1160"/>
                  </a:lnTo>
                  <a:lnTo>
                    <a:pt x="1228" y="1154"/>
                  </a:lnTo>
                  <a:lnTo>
                    <a:pt x="1243" y="1148"/>
                  </a:lnTo>
                  <a:lnTo>
                    <a:pt x="1259" y="1141"/>
                  </a:lnTo>
                  <a:lnTo>
                    <a:pt x="1273" y="1134"/>
                  </a:lnTo>
                  <a:lnTo>
                    <a:pt x="1287" y="1127"/>
                  </a:lnTo>
                  <a:lnTo>
                    <a:pt x="1302" y="1118"/>
                  </a:lnTo>
                  <a:lnTo>
                    <a:pt x="1316" y="1110"/>
                  </a:lnTo>
                  <a:lnTo>
                    <a:pt x="1329" y="1102"/>
                  </a:lnTo>
                  <a:lnTo>
                    <a:pt x="1343" y="1093"/>
                  </a:lnTo>
                  <a:lnTo>
                    <a:pt x="1357" y="1084"/>
                  </a:lnTo>
                  <a:lnTo>
                    <a:pt x="1369" y="1073"/>
                  </a:lnTo>
                  <a:lnTo>
                    <a:pt x="1382" y="1063"/>
                  </a:lnTo>
                  <a:lnTo>
                    <a:pt x="1395" y="1053"/>
                  </a:lnTo>
                  <a:lnTo>
                    <a:pt x="1407" y="1042"/>
                  </a:lnTo>
                  <a:lnTo>
                    <a:pt x="1419" y="1031"/>
                  </a:lnTo>
                  <a:lnTo>
                    <a:pt x="1430" y="1019"/>
                  </a:lnTo>
                  <a:lnTo>
                    <a:pt x="1430" y="1024"/>
                  </a:lnTo>
                  <a:lnTo>
                    <a:pt x="1749" y="1024"/>
                  </a:lnTo>
                  <a:lnTo>
                    <a:pt x="1749" y="990"/>
                  </a:lnTo>
                  <a:lnTo>
                    <a:pt x="1458" y="990"/>
                  </a:lnTo>
                  <a:close/>
                </a:path>
              </a:pathLst>
            </a:custGeom>
            <a:solidFill>
              <a:srgbClr val="79BE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3946525" y="6092825"/>
              <a:ext cx="366712" cy="19050"/>
            </a:xfrm>
            <a:prstGeom prst="rect">
              <a:avLst/>
            </a:prstGeom>
            <a:solidFill>
              <a:srgbClr val="79BE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98" name="Freeform 10"/>
            <p:cNvSpPr>
              <a:spLocks/>
            </p:cNvSpPr>
            <p:nvPr/>
          </p:nvSpPr>
          <p:spPr bwMode="auto">
            <a:xfrm>
              <a:off x="3938588" y="5505450"/>
              <a:ext cx="477837" cy="477838"/>
            </a:xfrm>
            <a:custGeom>
              <a:avLst/>
              <a:gdLst/>
              <a:ahLst/>
              <a:cxnLst>
                <a:cxn ang="0">
                  <a:pos x="732" y="99"/>
                </a:cxn>
                <a:cxn ang="0">
                  <a:pos x="816" y="187"/>
                </a:cxn>
                <a:cxn ang="0">
                  <a:pos x="874" y="295"/>
                </a:cxn>
                <a:cxn ang="0">
                  <a:pos x="901" y="419"/>
                </a:cxn>
                <a:cxn ang="0">
                  <a:pos x="881" y="585"/>
                </a:cxn>
                <a:cxn ang="0">
                  <a:pos x="799" y="737"/>
                </a:cxn>
                <a:cxn ang="0">
                  <a:pos x="666" y="848"/>
                </a:cxn>
                <a:cxn ang="0">
                  <a:pos x="496" y="900"/>
                </a:cxn>
                <a:cxn ang="0">
                  <a:pos x="317" y="881"/>
                </a:cxn>
                <a:cxn ang="0">
                  <a:pos x="164" y="799"/>
                </a:cxn>
                <a:cxn ang="0">
                  <a:pos x="54" y="666"/>
                </a:cxn>
                <a:cxn ang="0">
                  <a:pos x="2" y="497"/>
                </a:cxn>
                <a:cxn ang="0">
                  <a:pos x="9" y="360"/>
                </a:cxn>
                <a:cxn ang="0">
                  <a:pos x="49" y="246"/>
                </a:cxn>
                <a:cxn ang="0">
                  <a:pos x="115" y="150"/>
                </a:cxn>
                <a:cxn ang="0">
                  <a:pos x="204" y="74"/>
                </a:cxn>
                <a:cxn ang="0">
                  <a:pos x="372" y="331"/>
                </a:cxn>
                <a:cxn ang="0">
                  <a:pos x="345" y="350"/>
                </a:cxn>
                <a:cxn ang="0">
                  <a:pos x="318" y="377"/>
                </a:cxn>
                <a:cxn ang="0">
                  <a:pos x="281" y="420"/>
                </a:cxn>
                <a:cxn ang="0">
                  <a:pos x="278" y="447"/>
                </a:cxn>
                <a:cxn ang="0">
                  <a:pos x="304" y="441"/>
                </a:cxn>
                <a:cxn ang="0">
                  <a:pos x="354" y="393"/>
                </a:cxn>
                <a:cxn ang="0">
                  <a:pos x="394" y="390"/>
                </a:cxn>
                <a:cxn ang="0">
                  <a:pos x="328" y="580"/>
                </a:cxn>
                <a:cxn ang="0">
                  <a:pos x="300" y="658"/>
                </a:cxn>
                <a:cxn ang="0">
                  <a:pos x="290" y="737"/>
                </a:cxn>
                <a:cxn ang="0">
                  <a:pos x="316" y="773"/>
                </a:cxn>
                <a:cxn ang="0">
                  <a:pos x="372" y="779"/>
                </a:cxn>
                <a:cxn ang="0">
                  <a:pos x="451" y="750"/>
                </a:cxn>
                <a:cxn ang="0">
                  <a:pos x="521" y="699"/>
                </a:cxn>
                <a:cxn ang="0">
                  <a:pos x="567" y="648"/>
                </a:cxn>
                <a:cxn ang="0">
                  <a:pos x="578" y="616"/>
                </a:cxn>
                <a:cxn ang="0">
                  <a:pos x="560" y="609"/>
                </a:cxn>
                <a:cxn ang="0">
                  <a:pos x="512" y="649"/>
                </a:cxn>
                <a:cxn ang="0">
                  <a:pos x="467" y="667"/>
                </a:cxn>
                <a:cxn ang="0">
                  <a:pos x="462" y="639"/>
                </a:cxn>
                <a:cxn ang="0">
                  <a:pos x="543" y="420"/>
                </a:cxn>
                <a:cxn ang="0">
                  <a:pos x="546" y="318"/>
                </a:cxn>
                <a:cxn ang="0">
                  <a:pos x="488" y="292"/>
                </a:cxn>
                <a:cxn ang="0">
                  <a:pos x="435" y="300"/>
                </a:cxn>
                <a:cxn ang="0">
                  <a:pos x="386" y="322"/>
                </a:cxn>
                <a:cxn ang="0">
                  <a:pos x="267" y="39"/>
                </a:cxn>
                <a:cxn ang="0">
                  <a:pos x="321" y="19"/>
                </a:cxn>
                <a:cxn ang="0">
                  <a:pos x="377" y="6"/>
                </a:cxn>
                <a:cxn ang="0">
                  <a:pos x="435" y="0"/>
                </a:cxn>
                <a:cxn ang="0">
                  <a:pos x="491" y="2"/>
                </a:cxn>
                <a:cxn ang="0">
                  <a:pos x="544" y="10"/>
                </a:cxn>
                <a:cxn ang="0">
                  <a:pos x="595" y="24"/>
                </a:cxn>
                <a:cxn ang="0">
                  <a:pos x="643" y="43"/>
                </a:cxn>
                <a:cxn ang="0">
                  <a:pos x="579" y="108"/>
                </a:cxn>
                <a:cxn ang="0">
                  <a:pos x="558" y="102"/>
                </a:cxn>
                <a:cxn ang="0">
                  <a:pos x="513" y="107"/>
                </a:cxn>
                <a:cxn ang="0">
                  <a:pos x="467" y="151"/>
                </a:cxn>
                <a:cxn ang="0">
                  <a:pos x="465" y="212"/>
                </a:cxn>
                <a:cxn ang="0">
                  <a:pos x="501" y="249"/>
                </a:cxn>
                <a:cxn ang="0">
                  <a:pos x="565" y="248"/>
                </a:cxn>
                <a:cxn ang="0">
                  <a:pos x="610" y="204"/>
                </a:cxn>
                <a:cxn ang="0">
                  <a:pos x="610" y="138"/>
                </a:cxn>
              </a:cxnLst>
              <a:rect l="0" t="0" r="r" b="b"/>
              <a:pathLst>
                <a:path w="902" h="902">
                  <a:moveTo>
                    <a:pt x="655" y="49"/>
                  </a:moveTo>
                  <a:lnTo>
                    <a:pt x="681" y="64"/>
                  </a:lnTo>
                  <a:lnTo>
                    <a:pt x="708" y="81"/>
                  </a:lnTo>
                  <a:lnTo>
                    <a:pt x="732" y="99"/>
                  </a:lnTo>
                  <a:lnTo>
                    <a:pt x="756" y="118"/>
                  </a:lnTo>
                  <a:lnTo>
                    <a:pt x="777" y="140"/>
                  </a:lnTo>
                  <a:lnTo>
                    <a:pt x="798" y="162"/>
                  </a:lnTo>
                  <a:lnTo>
                    <a:pt x="816" y="187"/>
                  </a:lnTo>
                  <a:lnTo>
                    <a:pt x="833" y="212"/>
                  </a:lnTo>
                  <a:lnTo>
                    <a:pt x="849" y="239"/>
                  </a:lnTo>
                  <a:lnTo>
                    <a:pt x="862" y="267"/>
                  </a:lnTo>
                  <a:lnTo>
                    <a:pt x="874" y="295"/>
                  </a:lnTo>
                  <a:lnTo>
                    <a:pt x="884" y="325"/>
                  </a:lnTo>
                  <a:lnTo>
                    <a:pt x="892" y="355"/>
                  </a:lnTo>
                  <a:lnTo>
                    <a:pt x="898" y="387"/>
                  </a:lnTo>
                  <a:lnTo>
                    <a:pt x="901" y="419"/>
                  </a:lnTo>
                  <a:lnTo>
                    <a:pt x="902" y="451"/>
                  </a:lnTo>
                  <a:lnTo>
                    <a:pt x="900" y="497"/>
                  </a:lnTo>
                  <a:lnTo>
                    <a:pt x="893" y="542"/>
                  </a:lnTo>
                  <a:lnTo>
                    <a:pt x="881" y="585"/>
                  </a:lnTo>
                  <a:lnTo>
                    <a:pt x="866" y="626"/>
                  </a:lnTo>
                  <a:lnTo>
                    <a:pt x="848" y="666"/>
                  </a:lnTo>
                  <a:lnTo>
                    <a:pt x="824" y="703"/>
                  </a:lnTo>
                  <a:lnTo>
                    <a:pt x="799" y="737"/>
                  </a:lnTo>
                  <a:lnTo>
                    <a:pt x="770" y="770"/>
                  </a:lnTo>
                  <a:lnTo>
                    <a:pt x="737" y="799"/>
                  </a:lnTo>
                  <a:lnTo>
                    <a:pt x="703" y="825"/>
                  </a:lnTo>
                  <a:lnTo>
                    <a:pt x="666" y="848"/>
                  </a:lnTo>
                  <a:lnTo>
                    <a:pt x="626" y="866"/>
                  </a:lnTo>
                  <a:lnTo>
                    <a:pt x="584" y="881"/>
                  </a:lnTo>
                  <a:lnTo>
                    <a:pt x="541" y="893"/>
                  </a:lnTo>
                  <a:lnTo>
                    <a:pt x="496" y="900"/>
                  </a:lnTo>
                  <a:lnTo>
                    <a:pt x="450" y="902"/>
                  </a:lnTo>
                  <a:lnTo>
                    <a:pt x="404" y="900"/>
                  </a:lnTo>
                  <a:lnTo>
                    <a:pt x="359" y="893"/>
                  </a:lnTo>
                  <a:lnTo>
                    <a:pt x="317" y="881"/>
                  </a:lnTo>
                  <a:lnTo>
                    <a:pt x="276" y="866"/>
                  </a:lnTo>
                  <a:lnTo>
                    <a:pt x="236" y="848"/>
                  </a:lnTo>
                  <a:lnTo>
                    <a:pt x="199" y="825"/>
                  </a:lnTo>
                  <a:lnTo>
                    <a:pt x="164" y="799"/>
                  </a:lnTo>
                  <a:lnTo>
                    <a:pt x="132" y="770"/>
                  </a:lnTo>
                  <a:lnTo>
                    <a:pt x="103" y="737"/>
                  </a:lnTo>
                  <a:lnTo>
                    <a:pt x="76" y="703"/>
                  </a:lnTo>
                  <a:lnTo>
                    <a:pt x="54" y="666"/>
                  </a:lnTo>
                  <a:lnTo>
                    <a:pt x="36" y="626"/>
                  </a:lnTo>
                  <a:lnTo>
                    <a:pt x="20" y="585"/>
                  </a:lnTo>
                  <a:lnTo>
                    <a:pt x="9" y="542"/>
                  </a:lnTo>
                  <a:lnTo>
                    <a:pt x="2" y="497"/>
                  </a:lnTo>
                  <a:lnTo>
                    <a:pt x="0" y="451"/>
                  </a:lnTo>
                  <a:lnTo>
                    <a:pt x="1" y="420"/>
                  </a:lnTo>
                  <a:lnTo>
                    <a:pt x="4" y="389"/>
                  </a:lnTo>
                  <a:lnTo>
                    <a:pt x="9" y="360"/>
                  </a:lnTo>
                  <a:lnTo>
                    <a:pt x="16" y="330"/>
                  </a:lnTo>
                  <a:lnTo>
                    <a:pt x="25" y="301"/>
                  </a:lnTo>
                  <a:lnTo>
                    <a:pt x="37" y="274"/>
                  </a:lnTo>
                  <a:lnTo>
                    <a:pt x="49" y="246"/>
                  </a:lnTo>
                  <a:lnTo>
                    <a:pt x="63" y="221"/>
                  </a:lnTo>
                  <a:lnTo>
                    <a:pt x="80" y="196"/>
                  </a:lnTo>
                  <a:lnTo>
                    <a:pt x="97" y="173"/>
                  </a:lnTo>
                  <a:lnTo>
                    <a:pt x="115" y="150"/>
                  </a:lnTo>
                  <a:lnTo>
                    <a:pt x="136" y="129"/>
                  </a:lnTo>
                  <a:lnTo>
                    <a:pt x="157" y="109"/>
                  </a:lnTo>
                  <a:lnTo>
                    <a:pt x="181" y="91"/>
                  </a:lnTo>
                  <a:lnTo>
                    <a:pt x="204" y="74"/>
                  </a:lnTo>
                  <a:lnTo>
                    <a:pt x="230" y="58"/>
                  </a:lnTo>
                  <a:lnTo>
                    <a:pt x="386" y="322"/>
                  </a:lnTo>
                  <a:lnTo>
                    <a:pt x="379" y="326"/>
                  </a:lnTo>
                  <a:lnTo>
                    <a:pt x="372" y="331"/>
                  </a:lnTo>
                  <a:lnTo>
                    <a:pt x="365" y="335"/>
                  </a:lnTo>
                  <a:lnTo>
                    <a:pt x="358" y="340"/>
                  </a:lnTo>
                  <a:lnTo>
                    <a:pt x="351" y="345"/>
                  </a:lnTo>
                  <a:lnTo>
                    <a:pt x="345" y="350"/>
                  </a:lnTo>
                  <a:lnTo>
                    <a:pt x="339" y="355"/>
                  </a:lnTo>
                  <a:lnTo>
                    <a:pt x="333" y="362"/>
                  </a:lnTo>
                  <a:lnTo>
                    <a:pt x="326" y="368"/>
                  </a:lnTo>
                  <a:lnTo>
                    <a:pt x="318" y="377"/>
                  </a:lnTo>
                  <a:lnTo>
                    <a:pt x="307" y="386"/>
                  </a:lnTo>
                  <a:lnTo>
                    <a:pt x="298" y="397"/>
                  </a:lnTo>
                  <a:lnTo>
                    <a:pt x="289" y="409"/>
                  </a:lnTo>
                  <a:lnTo>
                    <a:pt x="281" y="420"/>
                  </a:lnTo>
                  <a:lnTo>
                    <a:pt x="276" y="430"/>
                  </a:lnTo>
                  <a:lnTo>
                    <a:pt x="274" y="438"/>
                  </a:lnTo>
                  <a:lnTo>
                    <a:pt x="275" y="443"/>
                  </a:lnTo>
                  <a:lnTo>
                    <a:pt x="278" y="447"/>
                  </a:lnTo>
                  <a:lnTo>
                    <a:pt x="282" y="450"/>
                  </a:lnTo>
                  <a:lnTo>
                    <a:pt x="287" y="451"/>
                  </a:lnTo>
                  <a:lnTo>
                    <a:pt x="295" y="448"/>
                  </a:lnTo>
                  <a:lnTo>
                    <a:pt x="304" y="441"/>
                  </a:lnTo>
                  <a:lnTo>
                    <a:pt x="316" y="430"/>
                  </a:lnTo>
                  <a:lnTo>
                    <a:pt x="328" y="417"/>
                  </a:lnTo>
                  <a:lnTo>
                    <a:pt x="341" y="404"/>
                  </a:lnTo>
                  <a:lnTo>
                    <a:pt x="354" y="393"/>
                  </a:lnTo>
                  <a:lnTo>
                    <a:pt x="369" y="386"/>
                  </a:lnTo>
                  <a:lnTo>
                    <a:pt x="383" y="383"/>
                  </a:lnTo>
                  <a:lnTo>
                    <a:pt x="389" y="385"/>
                  </a:lnTo>
                  <a:lnTo>
                    <a:pt x="394" y="390"/>
                  </a:lnTo>
                  <a:lnTo>
                    <a:pt x="396" y="399"/>
                  </a:lnTo>
                  <a:lnTo>
                    <a:pt x="393" y="412"/>
                  </a:lnTo>
                  <a:lnTo>
                    <a:pt x="332" y="571"/>
                  </a:lnTo>
                  <a:lnTo>
                    <a:pt x="328" y="580"/>
                  </a:lnTo>
                  <a:lnTo>
                    <a:pt x="322" y="595"/>
                  </a:lnTo>
                  <a:lnTo>
                    <a:pt x="314" y="614"/>
                  </a:lnTo>
                  <a:lnTo>
                    <a:pt x="307" y="635"/>
                  </a:lnTo>
                  <a:lnTo>
                    <a:pt x="300" y="658"/>
                  </a:lnTo>
                  <a:lnTo>
                    <a:pt x="294" y="681"/>
                  </a:lnTo>
                  <a:lnTo>
                    <a:pt x="290" y="704"/>
                  </a:lnTo>
                  <a:lnTo>
                    <a:pt x="289" y="723"/>
                  </a:lnTo>
                  <a:lnTo>
                    <a:pt x="290" y="737"/>
                  </a:lnTo>
                  <a:lnTo>
                    <a:pt x="293" y="749"/>
                  </a:lnTo>
                  <a:lnTo>
                    <a:pt x="299" y="759"/>
                  </a:lnTo>
                  <a:lnTo>
                    <a:pt x="306" y="767"/>
                  </a:lnTo>
                  <a:lnTo>
                    <a:pt x="316" y="773"/>
                  </a:lnTo>
                  <a:lnTo>
                    <a:pt x="327" y="777"/>
                  </a:lnTo>
                  <a:lnTo>
                    <a:pt x="339" y="779"/>
                  </a:lnTo>
                  <a:lnTo>
                    <a:pt x="352" y="780"/>
                  </a:lnTo>
                  <a:lnTo>
                    <a:pt x="372" y="779"/>
                  </a:lnTo>
                  <a:lnTo>
                    <a:pt x="392" y="775"/>
                  </a:lnTo>
                  <a:lnTo>
                    <a:pt x="413" y="768"/>
                  </a:lnTo>
                  <a:lnTo>
                    <a:pt x="432" y="760"/>
                  </a:lnTo>
                  <a:lnTo>
                    <a:pt x="451" y="750"/>
                  </a:lnTo>
                  <a:lnTo>
                    <a:pt x="471" y="738"/>
                  </a:lnTo>
                  <a:lnTo>
                    <a:pt x="488" y="725"/>
                  </a:lnTo>
                  <a:lnTo>
                    <a:pt x="506" y="712"/>
                  </a:lnTo>
                  <a:lnTo>
                    <a:pt x="521" y="699"/>
                  </a:lnTo>
                  <a:lnTo>
                    <a:pt x="535" y="685"/>
                  </a:lnTo>
                  <a:lnTo>
                    <a:pt x="547" y="672"/>
                  </a:lnTo>
                  <a:lnTo>
                    <a:pt x="559" y="659"/>
                  </a:lnTo>
                  <a:lnTo>
                    <a:pt x="567" y="648"/>
                  </a:lnTo>
                  <a:lnTo>
                    <a:pt x="574" y="637"/>
                  </a:lnTo>
                  <a:lnTo>
                    <a:pt x="578" y="629"/>
                  </a:lnTo>
                  <a:lnTo>
                    <a:pt x="579" y="622"/>
                  </a:lnTo>
                  <a:lnTo>
                    <a:pt x="578" y="616"/>
                  </a:lnTo>
                  <a:lnTo>
                    <a:pt x="575" y="611"/>
                  </a:lnTo>
                  <a:lnTo>
                    <a:pt x="571" y="607"/>
                  </a:lnTo>
                  <a:lnTo>
                    <a:pt x="567" y="606"/>
                  </a:lnTo>
                  <a:lnTo>
                    <a:pt x="560" y="609"/>
                  </a:lnTo>
                  <a:lnTo>
                    <a:pt x="550" y="616"/>
                  </a:lnTo>
                  <a:lnTo>
                    <a:pt x="538" y="625"/>
                  </a:lnTo>
                  <a:lnTo>
                    <a:pt x="526" y="636"/>
                  </a:lnTo>
                  <a:lnTo>
                    <a:pt x="512" y="649"/>
                  </a:lnTo>
                  <a:lnTo>
                    <a:pt x="498" y="658"/>
                  </a:lnTo>
                  <a:lnTo>
                    <a:pt x="484" y="665"/>
                  </a:lnTo>
                  <a:lnTo>
                    <a:pt x="472" y="668"/>
                  </a:lnTo>
                  <a:lnTo>
                    <a:pt x="467" y="667"/>
                  </a:lnTo>
                  <a:lnTo>
                    <a:pt x="463" y="664"/>
                  </a:lnTo>
                  <a:lnTo>
                    <a:pt x="461" y="659"/>
                  </a:lnTo>
                  <a:lnTo>
                    <a:pt x="460" y="654"/>
                  </a:lnTo>
                  <a:lnTo>
                    <a:pt x="462" y="639"/>
                  </a:lnTo>
                  <a:lnTo>
                    <a:pt x="466" y="624"/>
                  </a:lnTo>
                  <a:lnTo>
                    <a:pt x="472" y="609"/>
                  </a:lnTo>
                  <a:lnTo>
                    <a:pt x="477" y="595"/>
                  </a:lnTo>
                  <a:lnTo>
                    <a:pt x="543" y="420"/>
                  </a:lnTo>
                  <a:lnTo>
                    <a:pt x="554" y="385"/>
                  </a:lnTo>
                  <a:lnTo>
                    <a:pt x="557" y="357"/>
                  </a:lnTo>
                  <a:lnTo>
                    <a:pt x="555" y="335"/>
                  </a:lnTo>
                  <a:lnTo>
                    <a:pt x="546" y="318"/>
                  </a:lnTo>
                  <a:lnTo>
                    <a:pt x="535" y="305"/>
                  </a:lnTo>
                  <a:lnTo>
                    <a:pt x="521" y="298"/>
                  </a:lnTo>
                  <a:lnTo>
                    <a:pt x="504" y="293"/>
                  </a:lnTo>
                  <a:lnTo>
                    <a:pt x="488" y="292"/>
                  </a:lnTo>
                  <a:lnTo>
                    <a:pt x="475" y="293"/>
                  </a:lnTo>
                  <a:lnTo>
                    <a:pt x="461" y="294"/>
                  </a:lnTo>
                  <a:lnTo>
                    <a:pt x="447" y="296"/>
                  </a:lnTo>
                  <a:lnTo>
                    <a:pt x="435" y="300"/>
                  </a:lnTo>
                  <a:lnTo>
                    <a:pt x="422" y="304"/>
                  </a:lnTo>
                  <a:lnTo>
                    <a:pt x="409" y="309"/>
                  </a:lnTo>
                  <a:lnTo>
                    <a:pt x="397" y="316"/>
                  </a:lnTo>
                  <a:lnTo>
                    <a:pt x="386" y="322"/>
                  </a:lnTo>
                  <a:lnTo>
                    <a:pt x="230" y="58"/>
                  </a:lnTo>
                  <a:lnTo>
                    <a:pt x="242" y="51"/>
                  </a:lnTo>
                  <a:lnTo>
                    <a:pt x="254" y="45"/>
                  </a:lnTo>
                  <a:lnTo>
                    <a:pt x="267" y="39"/>
                  </a:lnTo>
                  <a:lnTo>
                    <a:pt x="280" y="34"/>
                  </a:lnTo>
                  <a:lnTo>
                    <a:pt x="293" y="29"/>
                  </a:lnTo>
                  <a:lnTo>
                    <a:pt x="306" y="24"/>
                  </a:lnTo>
                  <a:lnTo>
                    <a:pt x="321" y="19"/>
                  </a:lnTo>
                  <a:lnTo>
                    <a:pt x="334" y="15"/>
                  </a:lnTo>
                  <a:lnTo>
                    <a:pt x="348" y="12"/>
                  </a:lnTo>
                  <a:lnTo>
                    <a:pt x="362" y="9"/>
                  </a:lnTo>
                  <a:lnTo>
                    <a:pt x="377" y="6"/>
                  </a:lnTo>
                  <a:lnTo>
                    <a:pt x="391" y="4"/>
                  </a:lnTo>
                  <a:lnTo>
                    <a:pt x="405" y="2"/>
                  </a:lnTo>
                  <a:lnTo>
                    <a:pt x="421" y="1"/>
                  </a:lnTo>
                  <a:lnTo>
                    <a:pt x="435" y="0"/>
                  </a:lnTo>
                  <a:lnTo>
                    <a:pt x="450" y="0"/>
                  </a:lnTo>
                  <a:lnTo>
                    <a:pt x="464" y="0"/>
                  </a:lnTo>
                  <a:lnTo>
                    <a:pt x="478" y="1"/>
                  </a:lnTo>
                  <a:lnTo>
                    <a:pt x="491" y="2"/>
                  </a:lnTo>
                  <a:lnTo>
                    <a:pt x="504" y="3"/>
                  </a:lnTo>
                  <a:lnTo>
                    <a:pt x="518" y="5"/>
                  </a:lnTo>
                  <a:lnTo>
                    <a:pt x="531" y="7"/>
                  </a:lnTo>
                  <a:lnTo>
                    <a:pt x="544" y="10"/>
                  </a:lnTo>
                  <a:lnTo>
                    <a:pt x="558" y="12"/>
                  </a:lnTo>
                  <a:lnTo>
                    <a:pt x="570" y="16"/>
                  </a:lnTo>
                  <a:lnTo>
                    <a:pt x="582" y="19"/>
                  </a:lnTo>
                  <a:lnTo>
                    <a:pt x="595" y="24"/>
                  </a:lnTo>
                  <a:lnTo>
                    <a:pt x="608" y="28"/>
                  </a:lnTo>
                  <a:lnTo>
                    <a:pt x="619" y="33"/>
                  </a:lnTo>
                  <a:lnTo>
                    <a:pt x="631" y="38"/>
                  </a:lnTo>
                  <a:lnTo>
                    <a:pt x="643" y="43"/>
                  </a:lnTo>
                  <a:lnTo>
                    <a:pt x="655" y="49"/>
                  </a:lnTo>
                  <a:lnTo>
                    <a:pt x="588" y="113"/>
                  </a:lnTo>
                  <a:lnTo>
                    <a:pt x="584" y="110"/>
                  </a:lnTo>
                  <a:lnTo>
                    <a:pt x="579" y="108"/>
                  </a:lnTo>
                  <a:lnTo>
                    <a:pt x="574" y="106"/>
                  </a:lnTo>
                  <a:lnTo>
                    <a:pt x="569" y="104"/>
                  </a:lnTo>
                  <a:lnTo>
                    <a:pt x="563" y="103"/>
                  </a:lnTo>
                  <a:lnTo>
                    <a:pt x="558" y="102"/>
                  </a:lnTo>
                  <a:lnTo>
                    <a:pt x="551" y="101"/>
                  </a:lnTo>
                  <a:lnTo>
                    <a:pt x="545" y="101"/>
                  </a:lnTo>
                  <a:lnTo>
                    <a:pt x="528" y="103"/>
                  </a:lnTo>
                  <a:lnTo>
                    <a:pt x="513" y="107"/>
                  </a:lnTo>
                  <a:lnTo>
                    <a:pt x="498" y="115"/>
                  </a:lnTo>
                  <a:lnTo>
                    <a:pt x="485" y="126"/>
                  </a:lnTo>
                  <a:lnTo>
                    <a:pt x="475" y="138"/>
                  </a:lnTo>
                  <a:lnTo>
                    <a:pt x="467" y="151"/>
                  </a:lnTo>
                  <a:lnTo>
                    <a:pt x="462" y="168"/>
                  </a:lnTo>
                  <a:lnTo>
                    <a:pt x="460" y="184"/>
                  </a:lnTo>
                  <a:lnTo>
                    <a:pt x="461" y="199"/>
                  </a:lnTo>
                  <a:lnTo>
                    <a:pt x="465" y="212"/>
                  </a:lnTo>
                  <a:lnTo>
                    <a:pt x="471" y="225"/>
                  </a:lnTo>
                  <a:lnTo>
                    <a:pt x="479" y="235"/>
                  </a:lnTo>
                  <a:lnTo>
                    <a:pt x="489" y="243"/>
                  </a:lnTo>
                  <a:lnTo>
                    <a:pt x="501" y="249"/>
                  </a:lnTo>
                  <a:lnTo>
                    <a:pt x="516" y="253"/>
                  </a:lnTo>
                  <a:lnTo>
                    <a:pt x="531" y="254"/>
                  </a:lnTo>
                  <a:lnTo>
                    <a:pt x="548" y="252"/>
                  </a:lnTo>
                  <a:lnTo>
                    <a:pt x="565" y="248"/>
                  </a:lnTo>
                  <a:lnTo>
                    <a:pt x="579" y="241"/>
                  </a:lnTo>
                  <a:lnTo>
                    <a:pt x="591" y="231"/>
                  </a:lnTo>
                  <a:lnTo>
                    <a:pt x="603" y="219"/>
                  </a:lnTo>
                  <a:lnTo>
                    <a:pt x="610" y="204"/>
                  </a:lnTo>
                  <a:lnTo>
                    <a:pt x="615" y="189"/>
                  </a:lnTo>
                  <a:lnTo>
                    <a:pt x="617" y="172"/>
                  </a:lnTo>
                  <a:lnTo>
                    <a:pt x="615" y="153"/>
                  </a:lnTo>
                  <a:lnTo>
                    <a:pt x="610" y="138"/>
                  </a:lnTo>
                  <a:lnTo>
                    <a:pt x="601" y="124"/>
                  </a:lnTo>
                  <a:lnTo>
                    <a:pt x="588" y="113"/>
                  </a:lnTo>
                  <a:lnTo>
                    <a:pt x="655" y="49"/>
                  </a:lnTo>
                  <a:close/>
                </a:path>
              </a:pathLst>
            </a:custGeom>
            <a:solidFill>
              <a:srgbClr val="79BE00"/>
            </a:solidFill>
            <a:ln w="9525">
              <a:solidFill>
                <a:srgbClr val="79B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713" y="2340224"/>
            <a:ext cx="2762567" cy="28141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9270159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F25600"/>
                </a:solidFill>
              </a:rPr>
              <a:t>НАМ ДОВЕРЯЮТ НАШИ КЛИЕНТЫ!</a:t>
            </a:r>
            <a:endParaRPr lang="ru-RU" sz="2400" b="1" dirty="0">
              <a:solidFill>
                <a:srgbClr val="F25600"/>
              </a:solidFill>
            </a:endParaRPr>
          </a:p>
        </p:txBody>
      </p:sp>
      <p:pic>
        <p:nvPicPr>
          <p:cNvPr id="21" name="Рисунок 20" descr="2ac8c67cf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628" y="1428736"/>
            <a:ext cx="1285884" cy="478349"/>
          </a:xfrm>
          <a:prstGeom prst="rect">
            <a:avLst/>
          </a:prstGeom>
        </p:spPr>
      </p:pic>
      <p:pic>
        <p:nvPicPr>
          <p:cNvPr id="22" name="Рисунок 21" descr="-3_v.jpg"/>
          <p:cNvPicPr>
            <a:picLocks noChangeAspect="1"/>
          </p:cNvPicPr>
          <p:nvPr/>
        </p:nvPicPr>
        <p:blipFill>
          <a:blip r:embed="rId5"/>
          <a:srcRect l="38750" t="38333" r="38750" b="38333"/>
          <a:stretch>
            <a:fillRect/>
          </a:stretch>
        </p:blipFill>
        <p:spPr>
          <a:xfrm>
            <a:off x="2254227" y="2143116"/>
            <a:ext cx="1285884" cy="1000132"/>
          </a:xfrm>
          <a:prstGeom prst="rect">
            <a:avLst/>
          </a:prstGeom>
        </p:spPr>
      </p:pic>
      <p:pic>
        <p:nvPicPr>
          <p:cNvPr id="23" name="Рисунок 22" descr="6f8a39dea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0998" y="4071942"/>
            <a:ext cx="906078" cy="921435"/>
          </a:xfrm>
          <a:prstGeom prst="rect">
            <a:avLst/>
          </a:prstGeom>
        </p:spPr>
      </p:pic>
      <p:pic>
        <p:nvPicPr>
          <p:cNvPr id="24" name="Рисунок 23" descr="8d1f15b71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2095498"/>
            <a:ext cx="1714500" cy="1047750"/>
          </a:xfrm>
          <a:prstGeom prst="rect">
            <a:avLst/>
          </a:prstGeom>
        </p:spPr>
      </p:pic>
      <p:pic>
        <p:nvPicPr>
          <p:cNvPr id="25" name="Рисунок 24" descr="261_hug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1428736"/>
            <a:ext cx="1503351" cy="642942"/>
          </a:xfrm>
          <a:prstGeom prst="rect">
            <a:avLst/>
          </a:prstGeom>
        </p:spPr>
      </p:pic>
      <p:pic>
        <p:nvPicPr>
          <p:cNvPr id="26" name="Рисунок 25" descr="1600x-01_cveta-(2).072.jpg"/>
          <p:cNvPicPr>
            <a:picLocks noChangeAspect="1"/>
          </p:cNvPicPr>
          <p:nvPr/>
        </p:nvPicPr>
        <p:blipFill>
          <a:blip r:embed="rId9" cstate="print"/>
          <a:srcRect l="4001" t="27557" r="4000" b="11945"/>
          <a:stretch>
            <a:fillRect/>
          </a:stretch>
        </p:blipFill>
        <p:spPr>
          <a:xfrm>
            <a:off x="3794118" y="2071678"/>
            <a:ext cx="1571636" cy="888324"/>
          </a:xfrm>
          <a:prstGeom prst="rect">
            <a:avLst/>
          </a:prstGeom>
        </p:spPr>
      </p:pic>
      <p:pic>
        <p:nvPicPr>
          <p:cNvPr id="27" name="Рисунок 26" descr="737484.png"/>
          <p:cNvPicPr>
            <a:picLocks noChangeAspect="1"/>
          </p:cNvPicPr>
          <p:nvPr/>
        </p:nvPicPr>
        <p:blipFill>
          <a:blip r:embed="rId10"/>
          <a:srcRect t="27847" b="29184"/>
          <a:stretch>
            <a:fillRect/>
          </a:stretch>
        </p:blipFill>
        <p:spPr>
          <a:xfrm>
            <a:off x="285720" y="3214686"/>
            <a:ext cx="1828800" cy="785818"/>
          </a:xfrm>
          <a:prstGeom prst="rect">
            <a:avLst/>
          </a:prstGeom>
        </p:spPr>
      </p:pic>
      <p:pic>
        <p:nvPicPr>
          <p:cNvPr id="28" name="Рисунок 27" descr="1114554.jpeg"/>
          <p:cNvPicPr>
            <a:picLocks noChangeAspect="1"/>
          </p:cNvPicPr>
          <p:nvPr/>
        </p:nvPicPr>
        <p:blipFill>
          <a:blip r:embed="rId11"/>
          <a:srcRect t="24756" b="23681"/>
          <a:stretch>
            <a:fillRect/>
          </a:stretch>
        </p:blipFill>
        <p:spPr>
          <a:xfrm>
            <a:off x="285720" y="4214818"/>
            <a:ext cx="1801091" cy="928694"/>
          </a:xfrm>
          <a:prstGeom prst="rect">
            <a:avLst/>
          </a:prstGeom>
        </p:spPr>
      </p:pic>
      <p:pic>
        <p:nvPicPr>
          <p:cNvPr id="29" name="Рисунок 28" descr="24269480_w100_h100_logo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19761" y="2357430"/>
            <a:ext cx="1270000" cy="635000"/>
          </a:xfrm>
          <a:prstGeom prst="rect">
            <a:avLst/>
          </a:prstGeom>
        </p:spPr>
      </p:pic>
      <p:pic>
        <p:nvPicPr>
          <p:cNvPr id="30" name="Рисунок 29" descr="a_100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10871" y="1428736"/>
            <a:ext cx="1995833" cy="464678"/>
          </a:xfrm>
          <a:prstGeom prst="rect">
            <a:avLst/>
          </a:prstGeom>
        </p:spPr>
      </p:pic>
      <p:pic>
        <p:nvPicPr>
          <p:cNvPr id="31" name="Рисунок 30" descr="emblema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15246" y="1428736"/>
            <a:ext cx="1357322" cy="1235511"/>
          </a:xfrm>
          <a:prstGeom prst="rect">
            <a:avLst/>
          </a:prstGeom>
        </p:spPr>
      </p:pic>
      <p:pic>
        <p:nvPicPr>
          <p:cNvPr id="32" name="Рисунок 31" descr="Farmland_1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143058" y="3714752"/>
            <a:ext cx="1829510" cy="1071570"/>
          </a:xfrm>
          <a:prstGeom prst="rect">
            <a:avLst/>
          </a:prstGeom>
        </p:spPr>
      </p:pic>
      <p:pic>
        <p:nvPicPr>
          <p:cNvPr id="33" name="Рисунок 32" descr="idc_idc_group-pro-n.jpg"/>
          <p:cNvPicPr>
            <a:picLocks noChangeAspect="1"/>
          </p:cNvPicPr>
          <p:nvPr/>
        </p:nvPicPr>
        <p:blipFill>
          <a:blip r:embed="rId16"/>
          <a:srcRect t="8361" r="-654" b="8026"/>
          <a:stretch>
            <a:fillRect/>
          </a:stretch>
        </p:blipFill>
        <p:spPr>
          <a:xfrm>
            <a:off x="6050436" y="1428736"/>
            <a:ext cx="1285884" cy="714380"/>
          </a:xfrm>
          <a:prstGeom prst="rect">
            <a:avLst/>
          </a:prstGeom>
        </p:spPr>
      </p:pic>
      <p:pic>
        <p:nvPicPr>
          <p:cNvPr id="34" name="Рисунок 33" descr="ilmax3.jpg"/>
          <p:cNvPicPr>
            <a:picLocks noChangeAspect="1"/>
          </p:cNvPicPr>
          <p:nvPr/>
        </p:nvPicPr>
        <p:blipFill>
          <a:blip r:embed="rId17" cstate="print"/>
          <a:srcRect t="32266" b="33118"/>
          <a:stretch>
            <a:fillRect/>
          </a:stretch>
        </p:blipFill>
        <p:spPr>
          <a:xfrm>
            <a:off x="5022092" y="4214818"/>
            <a:ext cx="1785950" cy="618218"/>
          </a:xfrm>
          <a:prstGeom prst="rect">
            <a:avLst/>
          </a:prstGeom>
        </p:spPr>
      </p:pic>
      <p:pic>
        <p:nvPicPr>
          <p:cNvPr id="35" name="Рисунок 34" descr="images.png"/>
          <p:cNvPicPr>
            <a:picLocks noChangeAspect="1"/>
          </p:cNvPicPr>
          <p:nvPr/>
        </p:nvPicPr>
        <p:blipFill>
          <a:blip r:embed="rId18"/>
          <a:srcRect l="4687" t="28125" r="1562" b="25000"/>
          <a:stretch>
            <a:fillRect/>
          </a:stretch>
        </p:blipFill>
        <p:spPr>
          <a:xfrm>
            <a:off x="5380488" y="3214686"/>
            <a:ext cx="1428760" cy="714380"/>
          </a:xfrm>
          <a:prstGeom prst="rect">
            <a:avLst/>
          </a:prstGeom>
        </p:spPr>
      </p:pic>
      <p:pic>
        <p:nvPicPr>
          <p:cNvPr id="36" name="Рисунок 35" descr="logo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85720" y="5429264"/>
            <a:ext cx="1530471" cy="500066"/>
          </a:xfrm>
          <a:prstGeom prst="rect">
            <a:avLst/>
          </a:prstGeom>
        </p:spPr>
      </p:pic>
      <p:pic>
        <p:nvPicPr>
          <p:cNvPr id="37" name="Рисунок 36" descr="logotip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46555" y="5214950"/>
            <a:ext cx="1428760" cy="714380"/>
          </a:xfrm>
          <a:prstGeom prst="rect">
            <a:avLst/>
          </a:prstGeom>
        </p:spPr>
      </p:pic>
      <p:pic>
        <p:nvPicPr>
          <p:cNvPr id="38" name="Рисунок 37" descr="si-traiding-logo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66993" y="5224070"/>
            <a:ext cx="1428760" cy="705260"/>
          </a:xfrm>
          <a:prstGeom prst="rect">
            <a:avLst/>
          </a:prstGeom>
        </p:spPr>
      </p:pic>
      <p:pic>
        <p:nvPicPr>
          <p:cNvPr id="39" name="Рисунок 38" descr="sm_full.jp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49041" y="3500438"/>
            <a:ext cx="1024155" cy="1285884"/>
          </a:xfrm>
          <a:prstGeom prst="rect">
            <a:avLst/>
          </a:prstGeom>
        </p:spPr>
      </p:pic>
      <p:pic>
        <p:nvPicPr>
          <p:cNvPr id="40" name="Рисунок 39" descr="untitled-1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07717" y="3143248"/>
            <a:ext cx="1238250" cy="695325"/>
          </a:xfrm>
          <a:prstGeom prst="rect">
            <a:avLst/>
          </a:prstGeom>
        </p:spPr>
      </p:pic>
      <p:pic>
        <p:nvPicPr>
          <p:cNvPr id="41" name="Рисунок 40" descr="скачанные файлы (1)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143768" y="2643182"/>
            <a:ext cx="1828800" cy="876300"/>
          </a:xfrm>
          <a:prstGeom prst="rect">
            <a:avLst/>
          </a:prstGeom>
        </p:spPr>
      </p:pic>
      <p:pic>
        <p:nvPicPr>
          <p:cNvPr id="42" name="Рисунок 41" descr="скачанные файлы.jp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105681" y="5313400"/>
            <a:ext cx="1866887" cy="615930"/>
          </a:xfrm>
          <a:prstGeom prst="rect">
            <a:avLst/>
          </a:prstGeom>
        </p:spPr>
      </p:pic>
      <p:pic>
        <p:nvPicPr>
          <p:cNvPr id="43" name="Рисунок 42" descr="скачанные файлы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426118" y="5256458"/>
            <a:ext cx="1428760" cy="6728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9270159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33424"/>
            <a:ext cx="8229600" cy="4453096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endParaRPr lang="ru-RU" sz="10000" dirty="0" smtClean="0"/>
          </a:p>
          <a:p>
            <a:pPr marL="0" indent="0" algn="ctr">
              <a:buNone/>
            </a:pPr>
            <a:r>
              <a:rPr lang="ru-RU" sz="12300" b="1" dirty="0" smtClean="0">
                <a:solidFill>
                  <a:srgbClr val="F25600"/>
                </a:solidFill>
                <a:latin typeface="Arial" pitchFamily="34" charset="0"/>
                <a:cs typeface="Arial" pitchFamily="34" charset="0"/>
              </a:rPr>
              <a:t>СПАСИБО ЗА ВНИМАНИЕ!!!</a:t>
            </a:r>
          </a:p>
          <a:p>
            <a:pPr marL="0" indent="0" algn="r" fontAlgn="base">
              <a:buNone/>
            </a:pPr>
            <a:endParaRPr lang="en-US" sz="2000" b="1" dirty="0" smtClean="0">
              <a:solidFill>
                <a:srgbClr val="F256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r" fontAlgn="base">
              <a:buNone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r" fontAlgn="base">
              <a:buNone/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r" fontAlgn="base">
              <a:buNone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r" fontAlgn="base">
              <a:buNone/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r" fontAlgn="base">
              <a:buNone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r" fontAlgn="base">
              <a:buNone/>
            </a:pPr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Проект “</a:t>
            </a:r>
            <a:r>
              <a:rPr lang="ru-RU" sz="4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Megapolis-real</a:t>
            </a:r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marL="0" indent="0" algn="r" fontAlgn="base">
              <a:buNone/>
            </a:pPr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недвижимость для бизнеса в Беларуси</a:t>
            </a:r>
          </a:p>
          <a:p>
            <a:pPr marL="0" indent="0" algn="r" fontAlgn="base">
              <a:buNone/>
            </a:pPr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 algn="r" fontAlgn="base">
              <a:buNone/>
            </a:pPr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 algn="r" fontAlgn="base">
              <a:buNone/>
            </a:pPr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Местоположение</a:t>
            </a:r>
          </a:p>
          <a:p>
            <a:pPr marL="0" indent="0" algn="r" fontAlgn="base">
              <a:buNone/>
            </a:pPr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Республика Беларусь, г. Минск</a:t>
            </a:r>
          </a:p>
          <a:p>
            <a:pPr marL="0" indent="0" algn="r" fontAlgn="base">
              <a:buNone/>
            </a:pPr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ул. </a:t>
            </a:r>
            <a:r>
              <a:rPr lang="ru-RU" sz="4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Казинца</a:t>
            </a:r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11а, корпус А, офис 805</a:t>
            </a:r>
          </a:p>
          <a:p>
            <a:pPr marL="0" indent="0" algn="r" fontAlgn="base">
              <a:buNone/>
            </a:pPr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  </a:t>
            </a:r>
          </a:p>
          <a:p>
            <a:pPr marL="0" indent="0" algn="r" fontAlgn="base">
              <a:buNone/>
            </a:pPr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Контактная информация</a:t>
            </a:r>
          </a:p>
          <a:p>
            <a:pPr marL="0" indent="0" algn="r" fontAlgn="base">
              <a:buNone/>
            </a:pPr>
            <a:r>
              <a:rPr lang="ru-RU" sz="4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info@megapolis-real.by</a:t>
            </a:r>
            <a:endParaRPr lang="ru-RU" sz="49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r" fontAlgn="base">
              <a:buNone/>
            </a:pPr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+375 29 602 74 74; +375 17 395 99 59 </a:t>
            </a:r>
          </a:p>
          <a:p>
            <a:pPr marL="0" indent="0" algn="r" fontAlgn="base">
              <a:buNone/>
            </a:pPr>
            <a:endParaRPr lang="ru-RU" sz="49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r" fontAlgn="base">
              <a:buNone/>
            </a:pPr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ЧРУП "Мегаполис Медиа" УНП  190791088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3198188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F25600"/>
                </a:solidFill>
              </a:rPr>
              <a:t>О ПРОЕКТЕ</a:t>
            </a:r>
            <a:endParaRPr lang="ru-RU" sz="2400" b="1" dirty="0">
              <a:solidFill>
                <a:srgbClr val="F25600"/>
              </a:solidFill>
            </a:endParaRPr>
          </a:p>
        </p:txBody>
      </p:sp>
      <p:pic>
        <p:nvPicPr>
          <p:cNvPr id="3" name="Рисунок 2" descr="gorod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255" y="4000504"/>
            <a:ext cx="3519490" cy="2130776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500034" y="2189185"/>
            <a:ext cx="8158162" cy="3097203"/>
          </a:xfrm>
        </p:spPr>
        <p:txBody>
          <a:bodyPr>
            <a:normAutofit/>
          </a:bodyPr>
          <a:lstStyle/>
          <a:p>
            <a:pPr algn="just"/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портале Вы найдёте подробную информацию об интересующем Вас объекте: фото, описание, его стоимость, а также контактные данные продавца или покупателя недвижимости для оперативной связи с ними. А благодаря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премодерации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Вы не потеряетесь в море спама, дублирующих друг друга объявлений и несуществующих объектов.</a:t>
            </a:r>
          </a:p>
          <a:p>
            <a:pPr algn="just">
              <a:spcBef>
                <a:spcPts val="0"/>
              </a:spcBef>
            </a:pP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Цель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нашего проекта – помочь каждому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посетителю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совершить выгодную для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обеих сторон сделку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коммерческой недвижимости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Беларуси.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567244" y="1422439"/>
            <a:ext cx="2076722" cy="1006429"/>
            <a:chOff x="6715140" y="1643050"/>
            <a:chExt cx="2076722" cy="100642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715140" y="1643050"/>
              <a:ext cx="2076722" cy="1006429"/>
            </a:xfrm>
            <a:prstGeom prst="rect">
              <a:avLst/>
            </a:prstGeom>
            <a:solidFill>
              <a:srgbClr val="FCE20B"/>
            </a:solidFill>
          </p:spPr>
          <p:txBody>
            <a:bodyPr wrap="none" anchor="ctr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Более   </a:t>
              </a:r>
              <a:r>
                <a:rPr lang="ru-RU" sz="3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8 000 </a:t>
              </a:r>
            </a:p>
            <a:p>
              <a:pPr algn="ctr"/>
              <a:r>
                <a:rPr lang="ru-RU" sz="117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размещенных объявлений</a:t>
              </a:r>
            </a:p>
            <a:p>
              <a:pPr algn="ctr"/>
              <a:endPara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6858016" y="2214554"/>
              <a:ext cx="178595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00034" y="1428736"/>
            <a:ext cx="6000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Портал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megapolis-real.by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– проект специализирующийся исключительно на коммерческой недвижимости в Беларуси. У нас Вы сможете быстро найти актуальную информацию о купле-продаже и аренде офисных, торговых и складских помещений в Беларуси, а также разместить своё объявление.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270159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F25600"/>
                </a:solidFill>
              </a:rPr>
              <a:t>ПОЧЕМУ СТОИТ РАЗМЕЩАТЬ РЕКЛАМУ</a:t>
            </a:r>
            <a:br>
              <a:rPr lang="ru-RU" sz="2400" b="1" dirty="0" smtClean="0">
                <a:solidFill>
                  <a:srgbClr val="F25600"/>
                </a:solidFill>
              </a:rPr>
            </a:br>
            <a:r>
              <a:rPr lang="ru-RU" sz="2400" b="1" dirty="0" smtClean="0">
                <a:solidFill>
                  <a:srgbClr val="F25600"/>
                </a:solidFill>
              </a:rPr>
              <a:t>на </a:t>
            </a:r>
            <a:r>
              <a:rPr lang="en-US" sz="2400" b="1" dirty="0" smtClean="0">
                <a:solidFill>
                  <a:srgbClr val="F25600"/>
                </a:solidFill>
              </a:rPr>
              <a:t>megapolis-real.by</a:t>
            </a:r>
            <a:endParaRPr lang="ru-RU" sz="2400" b="1" dirty="0">
              <a:solidFill>
                <a:srgbClr val="F25600"/>
              </a:solidFill>
            </a:endParaRPr>
          </a:p>
        </p:txBody>
      </p:sp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44" y="1588567"/>
            <a:ext cx="734569" cy="563881"/>
          </a:xfrm>
          <a:prstGeom prst="rect">
            <a:avLst/>
          </a:prstGeom>
        </p:spPr>
      </p:pic>
      <p:pic>
        <p:nvPicPr>
          <p:cNvPr id="4" name="Рисунок 3" descr="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4330" y="1500174"/>
            <a:ext cx="649225" cy="740666"/>
          </a:xfrm>
          <a:prstGeom prst="rect">
            <a:avLst/>
          </a:prstGeom>
        </p:spPr>
      </p:pic>
      <p:pic>
        <p:nvPicPr>
          <p:cNvPr id="6" name="Рисунок 5" descr="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597" y="4858761"/>
            <a:ext cx="932690" cy="813818"/>
          </a:xfrm>
          <a:prstGeom prst="rect">
            <a:avLst/>
          </a:prstGeom>
        </p:spPr>
      </p:pic>
      <p:pic>
        <p:nvPicPr>
          <p:cNvPr id="7" name="Рисунок 6" descr="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747" y="2580587"/>
            <a:ext cx="746762" cy="780290"/>
          </a:xfrm>
          <a:prstGeom prst="rect">
            <a:avLst/>
          </a:prstGeom>
        </p:spPr>
      </p:pic>
      <p:pic>
        <p:nvPicPr>
          <p:cNvPr id="8" name="Рисунок 7" descr="6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315" y="4896861"/>
            <a:ext cx="801626" cy="737618"/>
          </a:xfrm>
          <a:prstGeom prst="rect">
            <a:avLst/>
          </a:prstGeom>
        </p:spPr>
      </p:pic>
      <p:pic>
        <p:nvPicPr>
          <p:cNvPr id="9" name="Рисунок 8" descr="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4037" y="3681319"/>
            <a:ext cx="749810" cy="786386"/>
          </a:xfrm>
          <a:prstGeom prst="rect">
            <a:avLst/>
          </a:prstGeom>
        </p:spPr>
      </p:pic>
      <p:pic>
        <p:nvPicPr>
          <p:cNvPr id="10" name="Рисунок 9" descr="8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2033" y="2672543"/>
            <a:ext cx="813818" cy="658369"/>
          </a:xfrm>
          <a:prstGeom prst="rect">
            <a:avLst/>
          </a:prstGeom>
        </p:spPr>
      </p:pic>
      <p:pic>
        <p:nvPicPr>
          <p:cNvPr id="11" name="Рисунок 10" descr="9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127" y="3789016"/>
            <a:ext cx="762002" cy="6797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57290" y="5004060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структурированное описание объекта недвижимости 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57290" y="3980061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геотаргетинг</a:t>
            </a:r>
            <a:r>
              <a:rPr lang="ru-RU" sz="1400" dirty="0" smtClean="0"/>
              <a:t> по областям РБ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690433" y="2740117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персональный менеджер-консультант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690433" y="1501175"/>
            <a:ext cx="3239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постоянно растущая целевая аудитория за счет активной рекламы: ТВ, интернет, рассылок, аналитических статей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357290" y="1501175"/>
            <a:ext cx="34290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целевая аудитория: бизнесмены, руководители, инвесторы, </a:t>
            </a:r>
          </a:p>
          <a:p>
            <a:r>
              <a:rPr lang="ru-RU" sz="1400" dirty="0" smtClean="0"/>
              <a:t>агентства недвижимости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690433" y="3920624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быстрое размещение рекламы 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690433" y="4896338"/>
            <a:ext cx="30718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удобная навигация, </a:t>
            </a:r>
          </a:p>
          <a:p>
            <a:r>
              <a:rPr lang="ru-RU" sz="1400" dirty="0" smtClean="0"/>
              <a:t>круглосуточная связь через функцию «отправить запрос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357290" y="2740618"/>
            <a:ext cx="3500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ручная </a:t>
            </a:r>
            <a:r>
              <a:rPr lang="ru-RU" sz="1400" dirty="0" err="1" smtClean="0"/>
              <a:t>модерация</a:t>
            </a:r>
            <a:r>
              <a:rPr lang="ru-RU" sz="1400" dirty="0" smtClean="0"/>
              <a:t> объявлений во избежание размещения  спама, вымышленных объектов и дублей.</a:t>
            </a:r>
            <a:endParaRPr lang="ru-RU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270159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5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ПОСЕЩАЕМОСТЬ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25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949280"/>
            <a:ext cx="8572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/>
              <a:t>Статистика предоставлена на основании данных Яндекс Метрика за декабрь 2025</a:t>
            </a:r>
            <a:endParaRPr lang="ru-RU" sz="1000" dirty="0"/>
          </a:p>
        </p:txBody>
      </p:sp>
      <p:pic>
        <p:nvPicPr>
          <p:cNvPr id="8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5656" y="1419996"/>
            <a:ext cx="5631358" cy="2448272"/>
          </a:xfrm>
          <a:prstGeom prst="rect">
            <a:avLst/>
          </a:prstGeom>
        </p:spPr>
      </p:pic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46552"/>
              </p:ext>
            </p:extLst>
          </p:nvPr>
        </p:nvGraphicFramePr>
        <p:xfrm>
          <a:off x="2090622" y="4068631"/>
          <a:ext cx="4401425" cy="1880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окумент" r:id="rId4" imgW="6330806" imgH="2704633" progId="Word.Document.12">
                  <p:embed/>
                </p:oleObj>
              </mc:Choice>
              <mc:Fallback>
                <p:oleObj name="Документ" r:id="rId4" imgW="6330806" imgH="2704633" progId="Word.Document.12">
                  <p:embed/>
                  <p:pic>
                    <p:nvPicPr>
                      <p:cNvPr id="9" name="Объект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90622" y="4068631"/>
                        <a:ext cx="4401425" cy="1880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F25600"/>
                </a:solidFill>
              </a:rPr>
              <a:t>ПОСЕЩАЕМОСТЬ</a:t>
            </a:r>
            <a:endParaRPr lang="ru-RU" sz="2400" b="1" dirty="0">
              <a:solidFill>
                <a:srgbClr val="F25600"/>
              </a:solidFill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590697"/>
              </p:ext>
            </p:extLst>
          </p:nvPr>
        </p:nvGraphicFramePr>
        <p:xfrm>
          <a:off x="5116125" y="1543118"/>
          <a:ext cx="4014192" cy="204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21005" y="1240159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Пол:</a:t>
            </a:r>
            <a:endParaRPr lang="ru-RU" sz="1400" b="1" dirty="0"/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840824"/>
              </p:ext>
            </p:extLst>
          </p:nvPr>
        </p:nvGraphicFramePr>
        <p:xfrm>
          <a:off x="3851920" y="3501008"/>
          <a:ext cx="4968552" cy="2884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080308"/>
              </p:ext>
            </p:extLst>
          </p:nvPr>
        </p:nvGraphicFramePr>
        <p:xfrm>
          <a:off x="442283" y="1628800"/>
          <a:ext cx="3571900" cy="1214446"/>
        </p:xfrm>
        <a:graphic>
          <a:graphicData uri="http://schemas.openxmlformats.org/drawingml/2006/table">
            <a:tbl>
              <a:tblPr/>
              <a:tblGrid>
                <a:gridCol w="35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44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3-4 стр.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среднее число страниц, просмотренных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 рамках одного посещения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208764"/>
              </p:ext>
            </p:extLst>
          </p:nvPr>
        </p:nvGraphicFramePr>
        <p:xfrm>
          <a:off x="442283" y="3104768"/>
          <a:ext cx="3048000" cy="79248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3-4 мин.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среднее время проведённое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 сайте посетителями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274135"/>
              </p:ext>
            </p:extLst>
          </p:nvPr>
        </p:nvGraphicFramePr>
        <p:xfrm>
          <a:off x="442283" y="4509120"/>
          <a:ext cx="3048000" cy="57912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Более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80%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новых посетителей ежемесячно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00158" y="5957362"/>
            <a:ext cx="8572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/>
              <a:t>Статистика предоставлена на основании данных Яндекс Метрика за декабрь 2025</a:t>
            </a:r>
            <a:endParaRPr lang="ru-RU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270159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F25600"/>
                </a:solidFill>
              </a:rPr>
              <a:t>АУДИТОРИЯ</a:t>
            </a:r>
            <a:endParaRPr lang="ru-RU" sz="2400" b="1" dirty="0">
              <a:solidFill>
                <a:srgbClr val="F25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1428736"/>
            <a:ext cx="991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География</a:t>
            </a:r>
            <a:endParaRPr lang="ru-R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2910" y="3857628"/>
            <a:ext cx="1382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Типы устройств</a:t>
            </a:r>
            <a:endParaRPr lang="ru-R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0" y="1428736"/>
            <a:ext cx="948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Интересы</a:t>
            </a:r>
            <a:endParaRPr lang="ru-RU" sz="1400" b="1" dirty="0"/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4357686" y="1643050"/>
          <a:ext cx="4572032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9570" y="5939689"/>
            <a:ext cx="8572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/>
              <a:t>Статистика предоставлена на основании данных Яндекс Метрика за декабрь 2025</a:t>
            </a:r>
            <a:endParaRPr lang="ru-RU" sz="1000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865572"/>
              </p:ext>
            </p:extLst>
          </p:nvPr>
        </p:nvGraphicFramePr>
        <p:xfrm>
          <a:off x="-64817" y="1477410"/>
          <a:ext cx="4422503" cy="2687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50594"/>
              </p:ext>
            </p:extLst>
          </p:nvPr>
        </p:nvGraphicFramePr>
        <p:xfrm>
          <a:off x="457200" y="4147227"/>
          <a:ext cx="3747836" cy="21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09270159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F25600"/>
                </a:solidFill>
              </a:rPr>
              <a:t>ИСТОЧНИКИ ТРАФИКА</a:t>
            </a:r>
            <a:endParaRPr lang="ru-RU" sz="2400" b="1" dirty="0">
              <a:solidFill>
                <a:srgbClr val="F256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470242"/>
            <a:ext cx="8607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Megapolis-real.by</a:t>
            </a:r>
            <a:r>
              <a:rPr lang="ru-RU" sz="1400" b="1" dirty="0" smtClean="0"/>
              <a:t> пользуется </a:t>
            </a:r>
            <a:r>
              <a:rPr lang="ru-RU" sz="1400" dirty="0" smtClean="0"/>
              <a:t>доверием у </a:t>
            </a:r>
            <a:r>
              <a:rPr lang="ru-RU" sz="1400" b="1" dirty="0" smtClean="0"/>
              <a:t>поисковых систем </a:t>
            </a:r>
            <a:r>
              <a:rPr lang="ru-RU" sz="1400" dirty="0" smtClean="0"/>
              <a:t>и привлекает на свои страницы большой объем трафика по целевым запросам.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020786"/>
            <a:ext cx="84633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Мы постоянно работаем над </a:t>
            </a:r>
            <a:r>
              <a:rPr lang="ru-RU" sz="1400" b="1" dirty="0" smtClean="0"/>
              <a:t>привлечением целевой аудитории</a:t>
            </a:r>
            <a:r>
              <a:rPr lang="ru-RU" sz="1400" dirty="0" smtClean="0"/>
              <a:t> на портал. Для этого мы: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2357907"/>
            <a:ext cx="327008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размещаем </a:t>
            </a:r>
            <a:r>
              <a:rPr lang="ru-RU" sz="1400" b="1" dirty="0" smtClean="0"/>
              <a:t>контекстную рекламу</a:t>
            </a:r>
            <a:r>
              <a:rPr lang="ru-RU" sz="1400" dirty="0" smtClean="0"/>
              <a:t> по высокочастотным запросам на поиске </a:t>
            </a:r>
            <a:r>
              <a:rPr lang="ru-RU" sz="1400" dirty="0" err="1" smtClean="0"/>
              <a:t>Яндекс</a:t>
            </a:r>
            <a:r>
              <a:rPr lang="ru-RU" sz="1400" dirty="0" smtClean="0"/>
              <a:t> и </a:t>
            </a:r>
            <a:r>
              <a:rPr lang="ru-RU" sz="1400" dirty="0" err="1" smtClean="0"/>
              <a:t>Google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Помимо контекстной рекламы непосредственно на поиске, мы размещаем свои рекламные баннеры на сторонних ресурсах через </a:t>
            </a:r>
            <a:r>
              <a:rPr lang="ru-RU" sz="1400" b="1" dirty="0" smtClean="0"/>
              <a:t>партнерские программы </a:t>
            </a:r>
            <a:r>
              <a:rPr lang="ru-RU" sz="1400" b="1" dirty="0" err="1" smtClean="0"/>
              <a:t>Яндекса</a:t>
            </a:r>
            <a:r>
              <a:rPr lang="ru-RU" sz="1400" b="1" dirty="0" smtClean="0"/>
              <a:t> и </a:t>
            </a:r>
            <a:r>
              <a:rPr lang="en-US" sz="1400" b="1" dirty="0" smtClean="0"/>
              <a:t>Google</a:t>
            </a:r>
            <a:r>
              <a:rPr lang="ru-RU" sz="1400" b="1" dirty="0" smtClean="0"/>
              <a:t>.  </a:t>
            </a:r>
            <a:r>
              <a:rPr lang="ru-RU" sz="1400" dirty="0" smtClean="0"/>
              <a:t>Наша реклама показывается на таких сайтах как: </a:t>
            </a:r>
            <a:r>
              <a:rPr lang="en-US" sz="1400" dirty="0" err="1" smtClean="0"/>
              <a:t>onliner.by</a:t>
            </a:r>
            <a:r>
              <a:rPr lang="ru-RU" sz="1400" dirty="0" smtClean="0"/>
              <a:t>, </a:t>
            </a:r>
            <a:r>
              <a:rPr lang="en-US" sz="1400" dirty="0" smtClean="0"/>
              <a:t>news.mail.ru</a:t>
            </a:r>
            <a:r>
              <a:rPr lang="ru-RU" sz="1400" dirty="0" smtClean="0"/>
              <a:t>,  </a:t>
            </a:r>
            <a:r>
              <a:rPr lang="en-US" sz="1400" dirty="0" err="1" smtClean="0"/>
              <a:t>irr.by</a:t>
            </a:r>
            <a:r>
              <a:rPr lang="ru-RU" sz="1400" dirty="0" smtClean="0"/>
              <a:t>, </a:t>
            </a:r>
            <a:r>
              <a:rPr lang="en-US" sz="1400" dirty="0" smtClean="0"/>
              <a:t> rbc.ru</a:t>
            </a:r>
            <a:r>
              <a:rPr lang="ru-RU" sz="1400" dirty="0" smtClean="0"/>
              <a:t>, </a:t>
            </a:r>
            <a:r>
              <a:rPr lang="en-US" sz="1400" dirty="0" smtClean="0"/>
              <a:t>profinance.ru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5137447"/>
            <a:ext cx="49292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ведем группы в </a:t>
            </a:r>
            <a:r>
              <a:rPr lang="ru-RU" sz="1400" b="1" dirty="0" smtClean="0"/>
              <a:t>социальных сетях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4777407"/>
            <a:ext cx="49292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проводим </a:t>
            </a:r>
            <a:r>
              <a:rPr lang="en-US" sz="1400" b="1" dirty="0" smtClean="0"/>
              <a:t>email </a:t>
            </a:r>
            <a:r>
              <a:rPr lang="ru-RU" sz="1400" b="1" dirty="0" smtClean="0"/>
              <a:t>рассылки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14348" y="5497487"/>
            <a:ext cx="49292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пишем </a:t>
            </a:r>
            <a:r>
              <a:rPr lang="ru-RU" sz="1400" b="1" dirty="0" smtClean="0"/>
              <a:t>статьи</a:t>
            </a:r>
            <a:r>
              <a:rPr lang="ru-RU" sz="1400" dirty="0" smtClean="0"/>
              <a:t> и </a:t>
            </a:r>
            <a:r>
              <a:rPr lang="ru-RU" sz="1400" b="1" dirty="0" smtClean="0"/>
              <a:t>аналитические обзоры</a:t>
            </a:r>
            <a:endParaRPr lang="ru-RU" sz="1400" b="1" dirty="0"/>
          </a:p>
        </p:txBody>
      </p:sp>
      <p:pic>
        <p:nvPicPr>
          <p:cNvPr id="2053" name="Picture 5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492896"/>
            <a:ext cx="123825" cy="123825"/>
          </a:xfrm>
          <a:prstGeom prst="rect">
            <a:avLst/>
          </a:prstGeom>
          <a:noFill/>
        </p:spPr>
      </p:pic>
      <p:pic>
        <p:nvPicPr>
          <p:cNvPr id="18" name="Picture 5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889351"/>
            <a:ext cx="123825" cy="123825"/>
          </a:xfrm>
          <a:prstGeom prst="rect">
            <a:avLst/>
          </a:prstGeom>
          <a:noFill/>
        </p:spPr>
      </p:pic>
      <p:pic>
        <p:nvPicPr>
          <p:cNvPr id="19" name="Picture 5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249391"/>
            <a:ext cx="123825" cy="123825"/>
          </a:xfrm>
          <a:prstGeom prst="rect">
            <a:avLst/>
          </a:prstGeom>
          <a:noFill/>
        </p:spPr>
      </p:pic>
      <p:pic>
        <p:nvPicPr>
          <p:cNvPr id="20" name="Picture 5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609431"/>
            <a:ext cx="123825" cy="12382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-3662421" y="5897423"/>
            <a:ext cx="8572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/>
              <a:t>Статистика предоставлена на основании данных Яндекс Метрика за декабрь 2025</a:t>
            </a:r>
            <a:endParaRPr lang="ru-RU" sz="1000" dirty="0"/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712418"/>
              </p:ext>
            </p:extLst>
          </p:nvPr>
        </p:nvGraphicFramePr>
        <p:xfrm>
          <a:off x="3848290" y="2259433"/>
          <a:ext cx="5148064" cy="3534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09270159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F25600"/>
                </a:solidFill>
              </a:rPr>
              <a:t>РЕКЛАМНЫЕ ВОЗМОЖНОСТИ ПОРТАЛА</a:t>
            </a:r>
            <a:br>
              <a:rPr lang="ru-RU" sz="2400" b="1" dirty="0" smtClean="0">
                <a:solidFill>
                  <a:srgbClr val="F25600"/>
                </a:solidFill>
              </a:rPr>
            </a:br>
            <a:r>
              <a:rPr lang="en-US" sz="2400" b="1" dirty="0" smtClean="0">
                <a:solidFill>
                  <a:srgbClr val="F25600"/>
                </a:solidFill>
              </a:rPr>
              <a:t>megapolis-real.by</a:t>
            </a:r>
            <a:endParaRPr lang="ru-RU" sz="2400" b="1" dirty="0">
              <a:solidFill>
                <a:srgbClr val="F256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1470242"/>
            <a:ext cx="8643998" cy="307777"/>
          </a:xfrm>
          <a:prstGeom prst="rect">
            <a:avLst/>
          </a:prstGeom>
          <a:solidFill>
            <a:srgbClr val="79BE00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На портале </a:t>
            </a:r>
            <a:r>
              <a:rPr lang="en-US" sz="1400" b="1" dirty="0" smtClean="0">
                <a:solidFill>
                  <a:schemeClr val="bg1"/>
                </a:solidFill>
              </a:rPr>
              <a:t>Megapolis-real.by</a:t>
            </a:r>
            <a:r>
              <a:rPr lang="ru-RU" sz="1400" b="1" dirty="0" smtClean="0">
                <a:solidFill>
                  <a:schemeClr val="bg1"/>
                </a:solidFill>
              </a:rPr>
              <a:t> Вы можете разместить объявления в разделы: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76883" y="4341599"/>
            <a:ext cx="3500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Предоставление юридического адреса</a:t>
            </a:r>
          </a:p>
          <a:p>
            <a:pPr indent="358775">
              <a:buFont typeface="Wingdings" pitchFamily="2" charset="2"/>
              <a:buChar char="Ø"/>
            </a:pPr>
            <a:r>
              <a:rPr lang="ru-RU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Логистические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услуги</a:t>
            </a:r>
          </a:p>
          <a:p>
            <a:pPr indent="358775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Оценка недвижимости</a:t>
            </a:r>
          </a:p>
          <a:p>
            <a:pPr indent="358775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Управление недвижимостью</a:t>
            </a:r>
          </a:p>
          <a:p>
            <a:pPr indent="358775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Страхование</a:t>
            </a:r>
          </a:p>
          <a:p>
            <a:pPr indent="358775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Дизайн интерьера</a:t>
            </a:r>
          </a:p>
          <a:p>
            <a:pPr indent="358775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Аренда конференц-зала </a:t>
            </a:r>
          </a:p>
          <a:p>
            <a:pPr indent="358775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Агентства недвижимости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7779" y="3745852"/>
            <a:ext cx="26479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76883" y="1913094"/>
            <a:ext cx="24765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5220072" y="2459644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Торговые центры</a:t>
            </a:r>
          </a:p>
          <a:p>
            <a:pPr indent="358775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Бизнес-центры </a:t>
            </a:r>
          </a:p>
          <a:p>
            <a:pPr indent="358775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МФК</a:t>
            </a:r>
          </a:p>
          <a:p>
            <a:pPr indent="358775">
              <a:buFont typeface="Wingdings" pitchFamily="2" charset="2"/>
              <a:buChar char="Ø"/>
            </a:pPr>
            <a:r>
              <a:rPr lang="ru-RU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Коворкинги</a:t>
            </a: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358775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Агентства недвижимости</a:t>
            </a:r>
          </a:p>
          <a:p>
            <a:pPr indent="358775">
              <a:buFont typeface="Wingdings" pitchFamily="2" charset="2"/>
              <a:buChar char="Ø"/>
            </a:pPr>
            <a:r>
              <a:rPr lang="ru-RU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Ритейлеры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5" name="Рисунок 14" descr="icon_gotovii-bizn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5042186"/>
            <a:ext cx="1022400" cy="845594"/>
          </a:xfrm>
          <a:prstGeom prst="rect">
            <a:avLst/>
          </a:prstGeom>
        </p:spPr>
      </p:pic>
      <p:pic>
        <p:nvPicPr>
          <p:cNvPr id="17" name="Рисунок 16" descr="pic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72" y="2128589"/>
            <a:ext cx="1023149" cy="635855"/>
          </a:xfrm>
          <a:prstGeom prst="rect">
            <a:avLst/>
          </a:prstGeom>
        </p:spPr>
      </p:pic>
      <p:pic>
        <p:nvPicPr>
          <p:cNvPr id="18" name="Рисунок 17" descr="pic2_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846" y="3119948"/>
            <a:ext cx="1022400" cy="677494"/>
          </a:xfrm>
          <a:prstGeom prst="rect">
            <a:avLst/>
          </a:prstGeom>
        </p:spPr>
      </p:pic>
      <p:pic>
        <p:nvPicPr>
          <p:cNvPr id="19" name="Рисунок 18" descr="pic3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472" y="4136160"/>
            <a:ext cx="1022400" cy="669428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1857356" y="2000240"/>
            <a:ext cx="2428892" cy="892552"/>
            <a:chOff x="1714480" y="2000240"/>
            <a:chExt cx="2428892" cy="892552"/>
          </a:xfrm>
        </p:grpSpPr>
        <p:sp>
          <p:nvSpPr>
            <p:cNvPr id="22" name="TextBox 21"/>
            <p:cNvSpPr txBox="1"/>
            <p:nvPr/>
          </p:nvSpPr>
          <p:spPr>
            <a:xfrm>
              <a:off x="1714480" y="2000240"/>
              <a:ext cx="2428892" cy="892552"/>
            </a:xfrm>
            <a:prstGeom prst="rect">
              <a:avLst/>
            </a:prstGeom>
            <a:solidFill>
              <a:srgbClr val="79BE00"/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</a:rPr>
                <a:t>ОФИСНАЯ</a:t>
              </a:r>
              <a:br>
                <a:rPr lang="ru-RU" sz="1400" b="1" dirty="0" smtClean="0">
                  <a:solidFill>
                    <a:schemeClr val="bg1"/>
                  </a:solidFill>
                </a:rPr>
              </a:br>
              <a:r>
                <a:rPr lang="ru-RU" sz="1400" b="1" dirty="0" smtClean="0">
                  <a:solidFill>
                    <a:schemeClr val="bg1"/>
                  </a:solidFill>
                </a:rPr>
                <a:t>НЕДВИЖИМОСТЬ</a:t>
              </a:r>
            </a:p>
            <a:p>
              <a:r>
                <a:rPr lang="ru-RU" sz="1200" b="1" dirty="0" smtClean="0">
                  <a:solidFill>
                    <a:schemeClr val="bg1"/>
                  </a:solidFill>
                </a:rPr>
                <a:t>аренда, продажа, покупка,</a:t>
              </a:r>
            </a:p>
            <a:p>
              <a:r>
                <a:rPr lang="ru-RU" sz="1200" b="1" dirty="0" smtClean="0">
                  <a:solidFill>
                    <a:schemeClr val="bg1"/>
                  </a:solidFill>
                </a:rPr>
                <a:t>долевое строительство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1794883" y="2491341"/>
              <a:ext cx="1785950" cy="2089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>
            <a:off x="1857356" y="3006396"/>
            <a:ext cx="2428892" cy="892552"/>
            <a:chOff x="1714480" y="3036514"/>
            <a:chExt cx="2428892" cy="892552"/>
          </a:xfrm>
        </p:grpSpPr>
        <p:sp>
          <p:nvSpPr>
            <p:cNvPr id="30" name="TextBox 29"/>
            <p:cNvSpPr txBox="1"/>
            <p:nvPr/>
          </p:nvSpPr>
          <p:spPr>
            <a:xfrm>
              <a:off x="1714480" y="3036514"/>
              <a:ext cx="2428892" cy="892552"/>
            </a:xfrm>
            <a:prstGeom prst="rect">
              <a:avLst/>
            </a:prstGeom>
            <a:solidFill>
              <a:srgbClr val="79BE00"/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</a:rPr>
                <a:t>ПРОИЗВОДСТВЕННАЯ</a:t>
              </a:r>
            </a:p>
            <a:p>
              <a:r>
                <a:rPr lang="ru-RU" sz="1400" b="1" dirty="0" smtClean="0">
                  <a:solidFill>
                    <a:schemeClr val="bg1"/>
                  </a:solidFill>
                </a:rPr>
                <a:t>и складская недвижимость </a:t>
              </a:r>
            </a:p>
            <a:p>
              <a:r>
                <a:rPr lang="ru-RU" sz="1200" b="1" dirty="0" smtClean="0">
                  <a:solidFill>
                    <a:schemeClr val="bg1"/>
                  </a:solidFill>
                </a:rPr>
                <a:t>аренда, продажа, покупка,</a:t>
              </a:r>
            </a:p>
            <a:p>
              <a:r>
                <a:rPr lang="ru-RU" sz="1200" b="1" dirty="0" smtClean="0">
                  <a:solidFill>
                    <a:schemeClr val="bg1"/>
                  </a:solidFill>
                </a:rPr>
                <a:t>долевое строительство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1785918" y="3533927"/>
              <a:ext cx="1785950" cy="2089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/>
          <p:cNvGrpSpPr/>
          <p:nvPr/>
        </p:nvGrpSpPr>
        <p:grpSpPr>
          <a:xfrm>
            <a:off x="1857356" y="4012552"/>
            <a:ext cx="2428892" cy="892552"/>
            <a:chOff x="1714480" y="4036646"/>
            <a:chExt cx="2428892" cy="892552"/>
          </a:xfrm>
        </p:grpSpPr>
        <p:sp>
          <p:nvSpPr>
            <p:cNvPr id="32" name="TextBox 31"/>
            <p:cNvSpPr txBox="1"/>
            <p:nvPr/>
          </p:nvSpPr>
          <p:spPr>
            <a:xfrm>
              <a:off x="1714480" y="4036646"/>
              <a:ext cx="2428892" cy="892552"/>
            </a:xfrm>
            <a:prstGeom prst="rect">
              <a:avLst/>
            </a:prstGeom>
            <a:solidFill>
              <a:srgbClr val="79BE00"/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</a:rPr>
                <a:t>ПОМЕЩЕНИЯ ПОД УСЛУГИ,</a:t>
              </a:r>
            </a:p>
            <a:p>
              <a:r>
                <a:rPr lang="ru-RU" sz="1400" b="1" dirty="0" smtClean="0">
                  <a:solidFill>
                    <a:schemeClr val="bg1"/>
                  </a:solidFill>
                </a:rPr>
                <a:t>торговлю, общепит </a:t>
              </a:r>
            </a:p>
            <a:p>
              <a:r>
                <a:rPr lang="ru-RU" sz="1200" b="1" dirty="0" smtClean="0">
                  <a:solidFill>
                    <a:schemeClr val="bg1"/>
                  </a:solidFill>
                </a:rPr>
                <a:t>аренда, продажа, покупка,</a:t>
              </a:r>
            </a:p>
            <a:p>
              <a:r>
                <a:rPr lang="ru-RU" sz="1200" b="1" dirty="0" smtClean="0">
                  <a:solidFill>
                    <a:schemeClr val="bg1"/>
                  </a:solidFill>
                </a:rPr>
                <a:t>долевое строительство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1785918" y="4525094"/>
              <a:ext cx="1785950" cy="2089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38"/>
          <p:cNvGrpSpPr/>
          <p:nvPr/>
        </p:nvGrpSpPr>
        <p:grpSpPr>
          <a:xfrm>
            <a:off x="1857356" y="5018707"/>
            <a:ext cx="2428892" cy="892552"/>
            <a:chOff x="1714480" y="5036778"/>
            <a:chExt cx="2428892" cy="892552"/>
          </a:xfrm>
        </p:grpSpPr>
        <p:sp>
          <p:nvSpPr>
            <p:cNvPr id="34" name="TextBox 33"/>
            <p:cNvSpPr txBox="1"/>
            <p:nvPr/>
          </p:nvSpPr>
          <p:spPr>
            <a:xfrm>
              <a:off x="1714480" y="5036778"/>
              <a:ext cx="2428892" cy="892552"/>
            </a:xfrm>
            <a:prstGeom prst="rect">
              <a:avLst/>
            </a:prstGeom>
            <a:solidFill>
              <a:srgbClr val="79BE00"/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</a:rPr>
                <a:t>АРЕНДА / ПРОДАЖА</a:t>
              </a:r>
            </a:p>
            <a:p>
              <a:r>
                <a:rPr lang="ru-RU" sz="1400" b="1" dirty="0" smtClean="0">
                  <a:solidFill>
                    <a:schemeClr val="bg1"/>
                  </a:solidFill>
                </a:rPr>
                <a:t>ГОТОВОГО БИЗНЕСА</a:t>
              </a:r>
            </a:p>
            <a:p>
              <a:r>
                <a:rPr lang="ru-RU" sz="1200" b="1" dirty="0" smtClean="0">
                  <a:solidFill>
                    <a:schemeClr val="bg1"/>
                  </a:solidFill>
                </a:rPr>
                <a:t>аренда, продажа, покупка,</a:t>
              </a:r>
            </a:p>
            <a:p>
              <a:r>
                <a:rPr lang="ru-RU" sz="1200" b="1" dirty="0" smtClean="0">
                  <a:solidFill>
                    <a:schemeClr val="bg1"/>
                  </a:solidFill>
                </a:rPr>
                <a:t>долевое строительство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>
              <a:off x="1785918" y="5525226"/>
              <a:ext cx="1785950" cy="2089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09270159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F25600"/>
                </a:solidFill>
              </a:rPr>
              <a:t>РЕКЛАМНЫЕ ВОЗМОЖНОСТИ ПОРТАЛА</a:t>
            </a:r>
            <a:br>
              <a:rPr lang="ru-RU" sz="2400" b="1" dirty="0" smtClean="0">
                <a:solidFill>
                  <a:srgbClr val="F25600"/>
                </a:solidFill>
              </a:rPr>
            </a:br>
            <a:r>
              <a:rPr lang="en-US" sz="2400" b="1" dirty="0" smtClean="0">
                <a:solidFill>
                  <a:srgbClr val="F25600"/>
                </a:solidFill>
              </a:rPr>
              <a:t>megapolis-real.by</a:t>
            </a:r>
            <a:endParaRPr lang="ru-RU" sz="2400" b="1" dirty="0">
              <a:solidFill>
                <a:srgbClr val="F256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1470242"/>
            <a:ext cx="8358246" cy="307777"/>
          </a:xfrm>
          <a:prstGeom prst="rect">
            <a:avLst/>
          </a:prstGeom>
          <a:solidFill>
            <a:srgbClr val="79BE00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На портале </a:t>
            </a:r>
            <a:r>
              <a:rPr lang="en-US" sz="1400" b="1" dirty="0" smtClean="0">
                <a:solidFill>
                  <a:schemeClr val="bg1"/>
                </a:solidFill>
              </a:rPr>
              <a:t>Megapolis-real.by</a:t>
            </a:r>
            <a:r>
              <a:rPr lang="ru-RU" sz="1400" b="1" dirty="0" smtClean="0">
                <a:solidFill>
                  <a:schemeClr val="bg1"/>
                </a:solidFill>
              </a:rPr>
              <a:t> Вы можете разместить следующие форматы рекламы: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pic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643438" y="2285992"/>
            <a:ext cx="3895476" cy="70267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2000" y="3228803"/>
            <a:ext cx="4143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размещаются вверху страницы под закрепленными позициями и выделены зеленым цветом.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4726" y="3436885"/>
            <a:ext cx="4214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ваше объявление гарантированно занимает закрепленную позицию в разделе на весь срок оплаты.</a:t>
            </a:r>
          </a:p>
          <a:p>
            <a:pPr algn="just"/>
            <a:r>
              <a:rPr lang="ru-RU" sz="1200" dirty="0" smtClean="0"/>
              <a:t>На сайте такие объявления выделены красной рамкой и специальным знаком VIP.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2293" y="4267882"/>
            <a:ext cx="42148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Стоимость закрепленных на </a:t>
            </a:r>
            <a:r>
              <a:rPr lang="en-US" sz="1200" b="1" dirty="0" smtClean="0"/>
              <a:t>VIP </a:t>
            </a:r>
            <a:r>
              <a:rPr lang="ru-RU" sz="1200" b="1" dirty="0" smtClean="0"/>
              <a:t>позициях:</a:t>
            </a:r>
            <a:endParaRPr lang="ru-RU" sz="1200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013722"/>
              </p:ext>
            </p:extLst>
          </p:nvPr>
        </p:nvGraphicFramePr>
        <p:xfrm>
          <a:off x="479450" y="4544881"/>
          <a:ext cx="3843553" cy="1406474"/>
        </p:xfrm>
        <a:graphic>
          <a:graphicData uri="http://schemas.openxmlformats.org/drawingml/2006/table">
            <a:tbl>
              <a:tblPr/>
              <a:tblGrid>
                <a:gridCol w="1107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2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Гарантированное место</a:t>
                      </a: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Стоимость 2 недели,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руб.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с НДС </a:t>
                      </a: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Стоимость 4 недели,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руб.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с НДС </a:t>
                      </a: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B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+mn-lt"/>
                        </a:rPr>
                        <a:t>1</a:t>
                      </a: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285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540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+mn-lt"/>
                        </a:rPr>
                        <a:t>2</a:t>
                      </a: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275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530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latin typeface="+mn-lt"/>
                        </a:rPr>
                        <a:t> 3</a:t>
                      </a: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270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520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+mn-lt"/>
                        </a:rPr>
                        <a:t>4</a:t>
                      </a: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265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510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+mn-lt"/>
                        </a:rPr>
                        <a:t>5</a:t>
                      </a: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260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500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57158" y="1928802"/>
            <a:ext cx="4071966" cy="276999"/>
          </a:xfrm>
          <a:prstGeom prst="rect">
            <a:avLst/>
          </a:prstGeom>
          <a:solidFill>
            <a:srgbClr val="79BE00"/>
          </a:solidFill>
        </p:spPr>
        <p:txBody>
          <a:bodyPr wrap="square">
            <a:spAutoFit/>
          </a:bodyPr>
          <a:lstStyle/>
          <a:p>
            <a:r>
              <a:rPr lang="ru-RU" sz="1200" b="1" cap="all" dirty="0" smtClean="0">
                <a:solidFill>
                  <a:schemeClr val="bg1"/>
                </a:solidFill>
              </a:rPr>
              <a:t>VIP РАЗМЕЩЕНИЕ</a:t>
            </a:r>
            <a:endParaRPr lang="ru-RU" sz="1200" dirty="0" smtClean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1928802"/>
            <a:ext cx="4143404" cy="276999"/>
          </a:xfrm>
          <a:prstGeom prst="rect">
            <a:avLst/>
          </a:prstGeom>
          <a:solidFill>
            <a:srgbClr val="79BE00"/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ПРЕМИУМ-ОБЪЯВЛЕНИЕ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4143380"/>
            <a:ext cx="42148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Стоимость </a:t>
            </a:r>
            <a:r>
              <a:rPr lang="ru-RU" sz="1200" b="1" dirty="0" err="1" smtClean="0"/>
              <a:t>премиум-размещения</a:t>
            </a:r>
            <a:r>
              <a:rPr lang="ru-RU" sz="1200" b="1" dirty="0" smtClean="0"/>
              <a:t>:</a:t>
            </a:r>
          </a:p>
          <a:p>
            <a:endParaRPr lang="ru-RU" sz="1200" b="1" dirty="0" smtClean="0"/>
          </a:p>
          <a:p>
            <a:r>
              <a:rPr lang="ru-RU" sz="1200" b="1" dirty="0" smtClean="0"/>
              <a:t>	</a:t>
            </a:r>
            <a:r>
              <a:rPr lang="ru-RU" sz="1400" b="1" dirty="0" smtClean="0"/>
              <a:t>95,00  </a:t>
            </a:r>
            <a:r>
              <a:rPr lang="ru-RU" sz="1400" dirty="0" smtClean="0"/>
              <a:t>бел. руб. с НДС </a:t>
            </a:r>
            <a:r>
              <a:rPr lang="ru-RU" sz="1400" b="1" dirty="0" smtClean="0"/>
              <a:t>за 2 недели.</a:t>
            </a:r>
          </a:p>
          <a:p>
            <a:r>
              <a:rPr lang="ru-RU" sz="1400" b="1" dirty="0" smtClean="0"/>
              <a:t>	185,00  </a:t>
            </a:r>
            <a:r>
              <a:rPr lang="ru-RU" sz="1400" dirty="0" smtClean="0"/>
              <a:t>бел. руб. с НДС </a:t>
            </a:r>
            <a:r>
              <a:rPr lang="ru-RU" sz="1400" b="1" dirty="0" smtClean="0"/>
              <a:t>за 1 месяц.</a:t>
            </a:r>
            <a:endParaRPr lang="ru-RU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543016" y="5305024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F25600"/>
                </a:solidFill>
              </a:rPr>
              <a:t>Действует система скидок! </a:t>
            </a:r>
            <a:r>
              <a:rPr lang="ru-RU" sz="1200" dirty="0" smtClean="0">
                <a:solidFill>
                  <a:srgbClr val="F25600"/>
                </a:solidFill>
              </a:rPr>
              <a:t>Подробную информацию о стоимости и скидках уточняйте у менеджера портала </a:t>
            </a:r>
            <a:r>
              <a:rPr lang="en-US" sz="1200" dirty="0" smtClean="0">
                <a:solidFill>
                  <a:srgbClr val="F25600"/>
                </a:solidFill>
              </a:rPr>
              <a:t>megapolis-real.by</a:t>
            </a:r>
            <a:endParaRPr lang="ru-RU" sz="1200" dirty="0">
              <a:solidFill>
                <a:srgbClr val="F25600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4788024" y="5471619"/>
            <a:ext cx="642935" cy="474206"/>
            <a:chOff x="3643313" y="5429250"/>
            <a:chExt cx="925512" cy="682625"/>
          </a:xfrm>
        </p:grpSpPr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3643313" y="5429250"/>
              <a:ext cx="925512" cy="633413"/>
            </a:xfrm>
            <a:custGeom>
              <a:avLst/>
              <a:gdLst/>
              <a:ahLst/>
              <a:cxnLst>
                <a:cxn ang="0">
                  <a:pos x="1519" y="905"/>
                </a:cxn>
                <a:cxn ang="0">
                  <a:pos x="1581" y="760"/>
                </a:cxn>
                <a:cxn ang="0">
                  <a:pos x="1604" y="600"/>
                </a:cxn>
                <a:cxn ang="0">
                  <a:pos x="1577" y="422"/>
                </a:cxn>
                <a:cxn ang="0">
                  <a:pos x="1502" y="265"/>
                </a:cxn>
                <a:cxn ang="0">
                  <a:pos x="1385" y="137"/>
                </a:cxn>
                <a:cxn ang="0">
                  <a:pos x="1237" y="47"/>
                </a:cxn>
                <a:cxn ang="0">
                  <a:pos x="1066" y="3"/>
                </a:cxn>
                <a:cxn ang="0">
                  <a:pos x="1061" y="38"/>
                </a:cxn>
                <a:cxn ang="0">
                  <a:pos x="1224" y="80"/>
                </a:cxn>
                <a:cxn ang="0">
                  <a:pos x="1363" y="163"/>
                </a:cxn>
                <a:cxn ang="0">
                  <a:pos x="1472" y="284"/>
                </a:cxn>
                <a:cxn ang="0">
                  <a:pos x="1543" y="432"/>
                </a:cxn>
                <a:cxn ang="0">
                  <a:pos x="1568" y="600"/>
                </a:cxn>
                <a:cxn ang="0">
                  <a:pos x="1545" y="759"/>
                </a:cxn>
                <a:cxn ang="0">
                  <a:pos x="1480" y="901"/>
                </a:cxn>
                <a:cxn ang="0">
                  <a:pos x="1380" y="1018"/>
                </a:cxn>
                <a:cxn ang="0">
                  <a:pos x="1251" y="1105"/>
                </a:cxn>
                <a:cxn ang="0">
                  <a:pos x="1101" y="1154"/>
                </a:cxn>
                <a:cxn ang="0">
                  <a:pos x="974" y="1161"/>
                </a:cxn>
                <a:cxn ang="0">
                  <a:pos x="856" y="1142"/>
                </a:cxn>
                <a:cxn ang="0">
                  <a:pos x="748" y="1100"/>
                </a:cxn>
                <a:cxn ang="0">
                  <a:pos x="650" y="1037"/>
                </a:cxn>
                <a:cxn ang="0">
                  <a:pos x="567" y="954"/>
                </a:cxn>
                <a:cxn ang="0">
                  <a:pos x="503" y="855"/>
                </a:cxn>
                <a:cxn ang="0">
                  <a:pos x="463" y="853"/>
                </a:cxn>
                <a:cxn ang="0">
                  <a:pos x="497" y="915"/>
                </a:cxn>
                <a:cxn ang="0">
                  <a:pos x="536" y="971"/>
                </a:cxn>
                <a:cxn ang="0">
                  <a:pos x="171" y="1024"/>
                </a:cxn>
                <a:cxn ang="0">
                  <a:pos x="579" y="1030"/>
                </a:cxn>
                <a:cxn ang="0">
                  <a:pos x="606" y="1048"/>
                </a:cxn>
                <a:cxn ang="0">
                  <a:pos x="635" y="1070"/>
                </a:cxn>
                <a:cxn ang="0">
                  <a:pos x="686" y="1105"/>
                </a:cxn>
                <a:cxn ang="0">
                  <a:pos x="740" y="1136"/>
                </a:cxn>
                <a:cxn ang="0">
                  <a:pos x="797" y="1160"/>
                </a:cxn>
                <a:cxn ang="0">
                  <a:pos x="857" y="1180"/>
                </a:cxn>
                <a:cxn ang="0">
                  <a:pos x="919" y="1192"/>
                </a:cxn>
                <a:cxn ang="0">
                  <a:pos x="983" y="1198"/>
                </a:cxn>
                <a:cxn ang="0">
                  <a:pos x="1015" y="1198"/>
                </a:cxn>
                <a:cxn ang="0">
                  <a:pos x="1032" y="1197"/>
                </a:cxn>
                <a:cxn ang="0">
                  <a:pos x="1048" y="1196"/>
                </a:cxn>
                <a:cxn ang="0">
                  <a:pos x="1213" y="1160"/>
                </a:cxn>
                <a:cxn ang="0">
                  <a:pos x="1259" y="1141"/>
                </a:cxn>
                <a:cxn ang="0">
                  <a:pos x="1302" y="1118"/>
                </a:cxn>
                <a:cxn ang="0">
                  <a:pos x="1343" y="1093"/>
                </a:cxn>
                <a:cxn ang="0">
                  <a:pos x="1382" y="1063"/>
                </a:cxn>
                <a:cxn ang="0">
                  <a:pos x="1419" y="1031"/>
                </a:cxn>
                <a:cxn ang="0">
                  <a:pos x="1749" y="1024"/>
                </a:cxn>
              </a:cxnLst>
              <a:rect l="0" t="0" r="r" b="b"/>
              <a:pathLst>
                <a:path w="1749" h="1198">
                  <a:moveTo>
                    <a:pt x="1458" y="990"/>
                  </a:moveTo>
                  <a:lnTo>
                    <a:pt x="1491" y="949"/>
                  </a:lnTo>
                  <a:lnTo>
                    <a:pt x="1519" y="905"/>
                  </a:lnTo>
                  <a:lnTo>
                    <a:pt x="1544" y="859"/>
                  </a:lnTo>
                  <a:lnTo>
                    <a:pt x="1565" y="811"/>
                  </a:lnTo>
                  <a:lnTo>
                    <a:pt x="1581" y="760"/>
                  </a:lnTo>
                  <a:lnTo>
                    <a:pt x="1594" y="708"/>
                  </a:lnTo>
                  <a:lnTo>
                    <a:pt x="1602" y="655"/>
                  </a:lnTo>
                  <a:lnTo>
                    <a:pt x="1604" y="600"/>
                  </a:lnTo>
                  <a:lnTo>
                    <a:pt x="1601" y="538"/>
                  </a:lnTo>
                  <a:lnTo>
                    <a:pt x="1592" y="479"/>
                  </a:lnTo>
                  <a:lnTo>
                    <a:pt x="1577" y="422"/>
                  </a:lnTo>
                  <a:lnTo>
                    <a:pt x="1557" y="367"/>
                  </a:lnTo>
                  <a:lnTo>
                    <a:pt x="1531" y="314"/>
                  </a:lnTo>
                  <a:lnTo>
                    <a:pt x="1502" y="265"/>
                  </a:lnTo>
                  <a:lnTo>
                    <a:pt x="1467" y="219"/>
                  </a:lnTo>
                  <a:lnTo>
                    <a:pt x="1428" y="176"/>
                  </a:lnTo>
                  <a:lnTo>
                    <a:pt x="1385" y="137"/>
                  </a:lnTo>
                  <a:lnTo>
                    <a:pt x="1339" y="102"/>
                  </a:lnTo>
                  <a:lnTo>
                    <a:pt x="1290" y="73"/>
                  </a:lnTo>
                  <a:lnTo>
                    <a:pt x="1237" y="47"/>
                  </a:lnTo>
                  <a:lnTo>
                    <a:pt x="1182" y="27"/>
                  </a:lnTo>
                  <a:lnTo>
                    <a:pt x="1125" y="12"/>
                  </a:lnTo>
                  <a:lnTo>
                    <a:pt x="1066" y="3"/>
                  </a:lnTo>
                  <a:lnTo>
                    <a:pt x="1004" y="0"/>
                  </a:lnTo>
                  <a:lnTo>
                    <a:pt x="1004" y="35"/>
                  </a:lnTo>
                  <a:lnTo>
                    <a:pt x="1061" y="38"/>
                  </a:lnTo>
                  <a:lnTo>
                    <a:pt x="1118" y="46"/>
                  </a:lnTo>
                  <a:lnTo>
                    <a:pt x="1172" y="60"/>
                  </a:lnTo>
                  <a:lnTo>
                    <a:pt x="1224" y="80"/>
                  </a:lnTo>
                  <a:lnTo>
                    <a:pt x="1273" y="103"/>
                  </a:lnTo>
                  <a:lnTo>
                    <a:pt x="1320" y="132"/>
                  </a:lnTo>
                  <a:lnTo>
                    <a:pt x="1363" y="163"/>
                  </a:lnTo>
                  <a:lnTo>
                    <a:pt x="1403" y="200"/>
                  </a:lnTo>
                  <a:lnTo>
                    <a:pt x="1439" y="240"/>
                  </a:lnTo>
                  <a:lnTo>
                    <a:pt x="1472" y="284"/>
                  </a:lnTo>
                  <a:lnTo>
                    <a:pt x="1500" y="331"/>
                  </a:lnTo>
                  <a:lnTo>
                    <a:pt x="1524" y="380"/>
                  </a:lnTo>
                  <a:lnTo>
                    <a:pt x="1543" y="432"/>
                  </a:lnTo>
                  <a:lnTo>
                    <a:pt x="1557" y="486"/>
                  </a:lnTo>
                  <a:lnTo>
                    <a:pt x="1565" y="542"/>
                  </a:lnTo>
                  <a:lnTo>
                    <a:pt x="1568" y="600"/>
                  </a:lnTo>
                  <a:lnTo>
                    <a:pt x="1565" y="655"/>
                  </a:lnTo>
                  <a:lnTo>
                    <a:pt x="1558" y="708"/>
                  </a:lnTo>
                  <a:lnTo>
                    <a:pt x="1545" y="759"/>
                  </a:lnTo>
                  <a:lnTo>
                    <a:pt x="1527" y="809"/>
                  </a:lnTo>
                  <a:lnTo>
                    <a:pt x="1506" y="856"/>
                  </a:lnTo>
                  <a:lnTo>
                    <a:pt x="1480" y="901"/>
                  </a:lnTo>
                  <a:lnTo>
                    <a:pt x="1451" y="944"/>
                  </a:lnTo>
                  <a:lnTo>
                    <a:pt x="1417" y="983"/>
                  </a:lnTo>
                  <a:lnTo>
                    <a:pt x="1380" y="1018"/>
                  </a:lnTo>
                  <a:lnTo>
                    <a:pt x="1340" y="1051"/>
                  </a:lnTo>
                  <a:lnTo>
                    <a:pt x="1297" y="1081"/>
                  </a:lnTo>
                  <a:lnTo>
                    <a:pt x="1251" y="1105"/>
                  </a:lnTo>
                  <a:lnTo>
                    <a:pt x="1203" y="1126"/>
                  </a:lnTo>
                  <a:lnTo>
                    <a:pt x="1153" y="1142"/>
                  </a:lnTo>
                  <a:lnTo>
                    <a:pt x="1101" y="1154"/>
                  </a:lnTo>
                  <a:lnTo>
                    <a:pt x="1047" y="1160"/>
                  </a:lnTo>
                  <a:lnTo>
                    <a:pt x="974" y="1160"/>
                  </a:lnTo>
                  <a:lnTo>
                    <a:pt x="974" y="1161"/>
                  </a:lnTo>
                  <a:lnTo>
                    <a:pt x="934" y="1157"/>
                  </a:lnTo>
                  <a:lnTo>
                    <a:pt x="895" y="1151"/>
                  </a:lnTo>
                  <a:lnTo>
                    <a:pt x="856" y="1142"/>
                  </a:lnTo>
                  <a:lnTo>
                    <a:pt x="819" y="1131"/>
                  </a:lnTo>
                  <a:lnTo>
                    <a:pt x="783" y="1116"/>
                  </a:lnTo>
                  <a:lnTo>
                    <a:pt x="748" y="1100"/>
                  </a:lnTo>
                  <a:lnTo>
                    <a:pt x="714" y="1081"/>
                  </a:lnTo>
                  <a:lnTo>
                    <a:pt x="681" y="1060"/>
                  </a:lnTo>
                  <a:lnTo>
                    <a:pt x="650" y="1037"/>
                  </a:lnTo>
                  <a:lnTo>
                    <a:pt x="621" y="1011"/>
                  </a:lnTo>
                  <a:lnTo>
                    <a:pt x="594" y="984"/>
                  </a:lnTo>
                  <a:lnTo>
                    <a:pt x="567" y="954"/>
                  </a:lnTo>
                  <a:lnTo>
                    <a:pt x="543" y="922"/>
                  </a:lnTo>
                  <a:lnTo>
                    <a:pt x="522" y="890"/>
                  </a:lnTo>
                  <a:lnTo>
                    <a:pt x="503" y="855"/>
                  </a:lnTo>
                  <a:lnTo>
                    <a:pt x="485" y="818"/>
                  </a:lnTo>
                  <a:lnTo>
                    <a:pt x="453" y="831"/>
                  </a:lnTo>
                  <a:lnTo>
                    <a:pt x="463" y="853"/>
                  </a:lnTo>
                  <a:lnTo>
                    <a:pt x="473" y="874"/>
                  </a:lnTo>
                  <a:lnTo>
                    <a:pt x="484" y="895"/>
                  </a:lnTo>
                  <a:lnTo>
                    <a:pt x="497" y="915"/>
                  </a:lnTo>
                  <a:lnTo>
                    <a:pt x="509" y="935"/>
                  </a:lnTo>
                  <a:lnTo>
                    <a:pt x="522" y="953"/>
                  </a:lnTo>
                  <a:lnTo>
                    <a:pt x="536" y="971"/>
                  </a:lnTo>
                  <a:lnTo>
                    <a:pt x="551" y="990"/>
                  </a:lnTo>
                  <a:lnTo>
                    <a:pt x="171" y="990"/>
                  </a:lnTo>
                  <a:lnTo>
                    <a:pt x="171" y="1024"/>
                  </a:lnTo>
                  <a:lnTo>
                    <a:pt x="572" y="1024"/>
                  </a:lnTo>
                  <a:lnTo>
                    <a:pt x="574" y="1025"/>
                  </a:lnTo>
                  <a:lnTo>
                    <a:pt x="579" y="1030"/>
                  </a:lnTo>
                  <a:lnTo>
                    <a:pt x="586" y="1035"/>
                  </a:lnTo>
                  <a:lnTo>
                    <a:pt x="596" y="1041"/>
                  </a:lnTo>
                  <a:lnTo>
                    <a:pt x="606" y="1048"/>
                  </a:lnTo>
                  <a:lnTo>
                    <a:pt x="616" y="1056"/>
                  </a:lnTo>
                  <a:lnTo>
                    <a:pt x="626" y="1063"/>
                  </a:lnTo>
                  <a:lnTo>
                    <a:pt x="635" y="1070"/>
                  </a:lnTo>
                  <a:lnTo>
                    <a:pt x="0" y="1070"/>
                  </a:lnTo>
                  <a:lnTo>
                    <a:pt x="0" y="1105"/>
                  </a:lnTo>
                  <a:lnTo>
                    <a:pt x="686" y="1105"/>
                  </a:lnTo>
                  <a:lnTo>
                    <a:pt x="703" y="1116"/>
                  </a:lnTo>
                  <a:lnTo>
                    <a:pt x="721" y="1127"/>
                  </a:lnTo>
                  <a:lnTo>
                    <a:pt x="740" y="1136"/>
                  </a:lnTo>
                  <a:lnTo>
                    <a:pt x="759" y="1145"/>
                  </a:lnTo>
                  <a:lnTo>
                    <a:pt x="777" y="1153"/>
                  </a:lnTo>
                  <a:lnTo>
                    <a:pt x="797" y="1160"/>
                  </a:lnTo>
                  <a:lnTo>
                    <a:pt x="817" y="1167"/>
                  </a:lnTo>
                  <a:lnTo>
                    <a:pt x="837" y="1174"/>
                  </a:lnTo>
                  <a:lnTo>
                    <a:pt x="857" y="1180"/>
                  </a:lnTo>
                  <a:lnTo>
                    <a:pt x="878" y="1184"/>
                  </a:lnTo>
                  <a:lnTo>
                    <a:pt x="898" y="1189"/>
                  </a:lnTo>
                  <a:lnTo>
                    <a:pt x="919" y="1192"/>
                  </a:lnTo>
                  <a:lnTo>
                    <a:pt x="940" y="1195"/>
                  </a:lnTo>
                  <a:lnTo>
                    <a:pt x="961" y="1196"/>
                  </a:lnTo>
                  <a:lnTo>
                    <a:pt x="983" y="1198"/>
                  </a:lnTo>
                  <a:lnTo>
                    <a:pt x="1004" y="1198"/>
                  </a:lnTo>
                  <a:lnTo>
                    <a:pt x="1010" y="1198"/>
                  </a:lnTo>
                  <a:lnTo>
                    <a:pt x="1015" y="1198"/>
                  </a:lnTo>
                  <a:lnTo>
                    <a:pt x="1022" y="1198"/>
                  </a:lnTo>
                  <a:lnTo>
                    <a:pt x="1027" y="1197"/>
                  </a:lnTo>
                  <a:lnTo>
                    <a:pt x="1032" y="1197"/>
                  </a:lnTo>
                  <a:lnTo>
                    <a:pt x="1037" y="1197"/>
                  </a:lnTo>
                  <a:lnTo>
                    <a:pt x="1043" y="1196"/>
                  </a:lnTo>
                  <a:lnTo>
                    <a:pt x="1048" y="1196"/>
                  </a:lnTo>
                  <a:lnTo>
                    <a:pt x="1569" y="1196"/>
                  </a:lnTo>
                  <a:lnTo>
                    <a:pt x="1569" y="1160"/>
                  </a:lnTo>
                  <a:lnTo>
                    <a:pt x="1213" y="1160"/>
                  </a:lnTo>
                  <a:lnTo>
                    <a:pt x="1228" y="1154"/>
                  </a:lnTo>
                  <a:lnTo>
                    <a:pt x="1243" y="1148"/>
                  </a:lnTo>
                  <a:lnTo>
                    <a:pt x="1259" y="1141"/>
                  </a:lnTo>
                  <a:lnTo>
                    <a:pt x="1273" y="1134"/>
                  </a:lnTo>
                  <a:lnTo>
                    <a:pt x="1287" y="1127"/>
                  </a:lnTo>
                  <a:lnTo>
                    <a:pt x="1302" y="1118"/>
                  </a:lnTo>
                  <a:lnTo>
                    <a:pt x="1316" y="1110"/>
                  </a:lnTo>
                  <a:lnTo>
                    <a:pt x="1329" y="1102"/>
                  </a:lnTo>
                  <a:lnTo>
                    <a:pt x="1343" y="1093"/>
                  </a:lnTo>
                  <a:lnTo>
                    <a:pt x="1357" y="1084"/>
                  </a:lnTo>
                  <a:lnTo>
                    <a:pt x="1369" y="1073"/>
                  </a:lnTo>
                  <a:lnTo>
                    <a:pt x="1382" y="1063"/>
                  </a:lnTo>
                  <a:lnTo>
                    <a:pt x="1395" y="1053"/>
                  </a:lnTo>
                  <a:lnTo>
                    <a:pt x="1407" y="1042"/>
                  </a:lnTo>
                  <a:lnTo>
                    <a:pt x="1419" y="1031"/>
                  </a:lnTo>
                  <a:lnTo>
                    <a:pt x="1430" y="1019"/>
                  </a:lnTo>
                  <a:lnTo>
                    <a:pt x="1430" y="1024"/>
                  </a:lnTo>
                  <a:lnTo>
                    <a:pt x="1749" y="1024"/>
                  </a:lnTo>
                  <a:lnTo>
                    <a:pt x="1749" y="990"/>
                  </a:lnTo>
                  <a:lnTo>
                    <a:pt x="1458" y="990"/>
                  </a:lnTo>
                  <a:close/>
                </a:path>
              </a:pathLst>
            </a:custGeom>
            <a:solidFill>
              <a:srgbClr val="79BE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3946525" y="6092825"/>
              <a:ext cx="366712" cy="19050"/>
            </a:xfrm>
            <a:prstGeom prst="rect">
              <a:avLst/>
            </a:prstGeom>
            <a:solidFill>
              <a:srgbClr val="79BE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3938588" y="5505450"/>
              <a:ext cx="477837" cy="477838"/>
            </a:xfrm>
            <a:custGeom>
              <a:avLst/>
              <a:gdLst/>
              <a:ahLst/>
              <a:cxnLst>
                <a:cxn ang="0">
                  <a:pos x="732" y="99"/>
                </a:cxn>
                <a:cxn ang="0">
                  <a:pos x="816" y="187"/>
                </a:cxn>
                <a:cxn ang="0">
                  <a:pos x="874" y="295"/>
                </a:cxn>
                <a:cxn ang="0">
                  <a:pos x="901" y="419"/>
                </a:cxn>
                <a:cxn ang="0">
                  <a:pos x="881" y="585"/>
                </a:cxn>
                <a:cxn ang="0">
                  <a:pos x="799" y="737"/>
                </a:cxn>
                <a:cxn ang="0">
                  <a:pos x="666" y="848"/>
                </a:cxn>
                <a:cxn ang="0">
                  <a:pos x="496" y="900"/>
                </a:cxn>
                <a:cxn ang="0">
                  <a:pos x="317" y="881"/>
                </a:cxn>
                <a:cxn ang="0">
                  <a:pos x="164" y="799"/>
                </a:cxn>
                <a:cxn ang="0">
                  <a:pos x="54" y="666"/>
                </a:cxn>
                <a:cxn ang="0">
                  <a:pos x="2" y="497"/>
                </a:cxn>
                <a:cxn ang="0">
                  <a:pos x="9" y="360"/>
                </a:cxn>
                <a:cxn ang="0">
                  <a:pos x="49" y="246"/>
                </a:cxn>
                <a:cxn ang="0">
                  <a:pos x="115" y="150"/>
                </a:cxn>
                <a:cxn ang="0">
                  <a:pos x="204" y="74"/>
                </a:cxn>
                <a:cxn ang="0">
                  <a:pos x="372" y="331"/>
                </a:cxn>
                <a:cxn ang="0">
                  <a:pos x="345" y="350"/>
                </a:cxn>
                <a:cxn ang="0">
                  <a:pos x="318" y="377"/>
                </a:cxn>
                <a:cxn ang="0">
                  <a:pos x="281" y="420"/>
                </a:cxn>
                <a:cxn ang="0">
                  <a:pos x="278" y="447"/>
                </a:cxn>
                <a:cxn ang="0">
                  <a:pos x="304" y="441"/>
                </a:cxn>
                <a:cxn ang="0">
                  <a:pos x="354" y="393"/>
                </a:cxn>
                <a:cxn ang="0">
                  <a:pos x="394" y="390"/>
                </a:cxn>
                <a:cxn ang="0">
                  <a:pos x="328" y="580"/>
                </a:cxn>
                <a:cxn ang="0">
                  <a:pos x="300" y="658"/>
                </a:cxn>
                <a:cxn ang="0">
                  <a:pos x="290" y="737"/>
                </a:cxn>
                <a:cxn ang="0">
                  <a:pos x="316" y="773"/>
                </a:cxn>
                <a:cxn ang="0">
                  <a:pos x="372" y="779"/>
                </a:cxn>
                <a:cxn ang="0">
                  <a:pos x="451" y="750"/>
                </a:cxn>
                <a:cxn ang="0">
                  <a:pos x="521" y="699"/>
                </a:cxn>
                <a:cxn ang="0">
                  <a:pos x="567" y="648"/>
                </a:cxn>
                <a:cxn ang="0">
                  <a:pos x="578" y="616"/>
                </a:cxn>
                <a:cxn ang="0">
                  <a:pos x="560" y="609"/>
                </a:cxn>
                <a:cxn ang="0">
                  <a:pos x="512" y="649"/>
                </a:cxn>
                <a:cxn ang="0">
                  <a:pos x="467" y="667"/>
                </a:cxn>
                <a:cxn ang="0">
                  <a:pos x="462" y="639"/>
                </a:cxn>
                <a:cxn ang="0">
                  <a:pos x="543" y="420"/>
                </a:cxn>
                <a:cxn ang="0">
                  <a:pos x="546" y="318"/>
                </a:cxn>
                <a:cxn ang="0">
                  <a:pos x="488" y="292"/>
                </a:cxn>
                <a:cxn ang="0">
                  <a:pos x="435" y="300"/>
                </a:cxn>
                <a:cxn ang="0">
                  <a:pos x="386" y="322"/>
                </a:cxn>
                <a:cxn ang="0">
                  <a:pos x="267" y="39"/>
                </a:cxn>
                <a:cxn ang="0">
                  <a:pos x="321" y="19"/>
                </a:cxn>
                <a:cxn ang="0">
                  <a:pos x="377" y="6"/>
                </a:cxn>
                <a:cxn ang="0">
                  <a:pos x="435" y="0"/>
                </a:cxn>
                <a:cxn ang="0">
                  <a:pos x="491" y="2"/>
                </a:cxn>
                <a:cxn ang="0">
                  <a:pos x="544" y="10"/>
                </a:cxn>
                <a:cxn ang="0">
                  <a:pos x="595" y="24"/>
                </a:cxn>
                <a:cxn ang="0">
                  <a:pos x="643" y="43"/>
                </a:cxn>
                <a:cxn ang="0">
                  <a:pos x="579" y="108"/>
                </a:cxn>
                <a:cxn ang="0">
                  <a:pos x="558" y="102"/>
                </a:cxn>
                <a:cxn ang="0">
                  <a:pos x="513" y="107"/>
                </a:cxn>
                <a:cxn ang="0">
                  <a:pos x="467" y="151"/>
                </a:cxn>
                <a:cxn ang="0">
                  <a:pos x="465" y="212"/>
                </a:cxn>
                <a:cxn ang="0">
                  <a:pos x="501" y="249"/>
                </a:cxn>
                <a:cxn ang="0">
                  <a:pos x="565" y="248"/>
                </a:cxn>
                <a:cxn ang="0">
                  <a:pos x="610" y="204"/>
                </a:cxn>
                <a:cxn ang="0">
                  <a:pos x="610" y="138"/>
                </a:cxn>
              </a:cxnLst>
              <a:rect l="0" t="0" r="r" b="b"/>
              <a:pathLst>
                <a:path w="902" h="902">
                  <a:moveTo>
                    <a:pt x="655" y="49"/>
                  </a:moveTo>
                  <a:lnTo>
                    <a:pt x="681" y="64"/>
                  </a:lnTo>
                  <a:lnTo>
                    <a:pt x="708" y="81"/>
                  </a:lnTo>
                  <a:lnTo>
                    <a:pt x="732" y="99"/>
                  </a:lnTo>
                  <a:lnTo>
                    <a:pt x="756" y="118"/>
                  </a:lnTo>
                  <a:lnTo>
                    <a:pt x="777" y="140"/>
                  </a:lnTo>
                  <a:lnTo>
                    <a:pt x="798" y="162"/>
                  </a:lnTo>
                  <a:lnTo>
                    <a:pt x="816" y="187"/>
                  </a:lnTo>
                  <a:lnTo>
                    <a:pt x="833" y="212"/>
                  </a:lnTo>
                  <a:lnTo>
                    <a:pt x="849" y="239"/>
                  </a:lnTo>
                  <a:lnTo>
                    <a:pt x="862" y="267"/>
                  </a:lnTo>
                  <a:lnTo>
                    <a:pt x="874" y="295"/>
                  </a:lnTo>
                  <a:lnTo>
                    <a:pt x="884" y="325"/>
                  </a:lnTo>
                  <a:lnTo>
                    <a:pt x="892" y="355"/>
                  </a:lnTo>
                  <a:lnTo>
                    <a:pt x="898" y="387"/>
                  </a:lnTo>
                  <a:lnTo>
                    <a:pt x="901" y="419"/>
                  </a:lnTo>
                  <a:lnTo>
                    <a:pt x="902" y="451"/>
                  </a:lnTo>
                  <a:lnTo>
                    <a:pt x="900" y="497"/>
                  </a:lnTo>
                  <a:lnTo>
                    <a:pt x="893" y="542"/>
                  </a:lnTo>
                  <a:lnTo>
                    <a:pt x="881" y="585"/>
                  </a:lnTo>
                  <a:lnTo>
                    <a:pt x="866" y="626"/>
                  </a:lnTo>
                  <a:lnTo>
                    <a:pt x="848" y="666"/>
                  </a:lnTo>
                  <a:lnTo>
                    <a:pt x="824" y="703"/>
                  </a:lnTo>
                  <a:lnTo>
                    <a:pt x="799" y="737"/>
                  </a:lnTo>
                  <a:lnTo>
                    <a:pt x="770" y="770"/>
                  </a:lnTo>
                  <a:lnTo>
                    <a:pt x="737" y="799"/>
                  </a:lnTo>
                  <a:lnTo>
                    <a:pt x="703" y="825"/>
                  </a:lnTo>
                  <a:lnTo>
                    <a:pt x="666" y="848"/>
                  </a:lnTo>
                  <a:lnTo>
                    <a:pt x="626" y="866"/>
                  </a:lnTo>
                  <a:lnTo>
                    <a:pt x="584" y="881"/>
                  </a:lnTo>
                  <a:lnTo>
                    <a:pt x="541" y="893"/>
                  </a:lnTo>
                  <a:lnTo>
                    <a:pt x="496" y="900"/>
                  </a:lnTo>
                  <a:lnTo>
                    <a:pt x="450" y="902"/>
                  </a:lnTo>
                  <a:lnTo>
                    <a:pt x="404" y="900"/>
                  </a:lnTo>
                  <a:lnTo>
                    <a:pt x="359" y="893"/>
                  </a:lnTo>
                  <a:lnTo>
                    <a:pt x="317" y="881"/>
                  </a:lnTo>
                  <a:lnTo>
                    <a:pt x="276" y="866"/>
                  </a:lnTo>
                  <a:lnTo>
                    <a:pt x="236" y="848"/>
                  </a:lnTo>
                  <a:lnTo>
                    <a:pt x="199" y="825"/>
                  </a:lnTo>
                  <a:lnTo>
                    <a:pt x="164" y="799"/>
                  </a:lnTo>
                  <a:lnTo>
                    <a:pt x="132" y="770"/>
                  </a:lnTo>
                  <a:lnTo>
                    <a:pt x="103" y="737"/>
                  </a:lnTo>
                  <a:lnTo>
                    <a:pt x="76" y="703"/>
                  </a:lnTo>
                  <a:lnTo>
                    <a:pt x="54" y="666"/>
                  </a:lnTo>
                  <a:lnTo>
                    <a:pt x="36" y="626"/>
                  </a:lnTo>
                  <a:lnTo>
                    <a:pt x="20" y="585"/>
                  </a:lnTo>
                  <a:lnTo>
                    <a:pt x="9" y="542"/>
                  </a:lnTo>
                  <a:lnTo>
                    <a:pt x="2" y="497"/>
                  </a:lnTo>
                  <a:lnTo>
                    <a:pt x="0" y="451"/>
                  </a:lnTo>
                  <a:lnTo>
                    <a:pt x="1" y="420"/>
                  </a:lnTo>
                  <a:lnTo>
                    <a:pt x="4" y="389"/>
                  </a:lnTo>
                  <a:lnTo>
                    <a:pt x="9" y="360"/>
                  </a:lnTo>
                  <a:lnTo>
                    <a:pt x="16" y="330"/>
                  </a:lnTo>
                  <a:lnTo>
                    <a:pt x="25" y="301"/>
                  </a:lnTo>
                  <a:lnTo>
                    <a:pt x="37" y="274"/>
                  </a:lnTo>
                  <a:lnTo>
                    <a:pt x="49" y="246"/>
                  </a:lnTo>
                  <a:lnTo>
                    <a:pt x="63" y="221"/>
                  </a:lnTo>
                  <a:lnTo>
                    <a:pt x="80" y="196"/>
                  </a:lnTo>
                  <a:lnTo>
                    <a:pt x="97" y="173"/>
                  </a:lnTo>
                  <a:lnTo>
                    <a:pt x="115" y="150"/>
                  </a:lnTo>
                  <a:lnTo>
                    <a:pt x="136" y="129"/>
                  </a:lnTo>
                  <a:lnTo>
                    <a:pt x="157" y="109"/>
                  </a:lnTo>
                  <a:lnTo>
                    <a:pt x="181" y="91"/>
                  </a:lnTo>
                  <a:lnTo>
                    <a:pt x="204" y="74"/>
                  </a:lnTo>
                  <a:lnTo>
                    <a:pt x="230" y="58"/>
                  </a:lnTo>
                  <a:lnTo>
                    <a:pt x="386" y="322"/>
                  </a:lnTo>
                  <a:lnTo>
                    <a:pt x="379" y="326"/>
                  </a:lnTo>
                  <a:lnTo>
                    <a:pt x="372" y="331"/>
                  </a:lnTo>
                  <a:lnTo>
                    <a:pt x="365" y="335"/>
                  </a:lnTo>
                  <a:lnTo>
                    <a:pt x="358" y="340"/>
                  </a:lnTo>
                  <a:lnTo>
                    <a:pt x="351" y="345"/>
                  </a:lnTo>
                  <a:lnTo>
                    <a:pt x="345" y="350"/>
                  </a:lnTo>
                  <a:lnTo>
                    <a:pt x="339" y="355"/>
                  </a:lnTo>
                  <a:lnTo>
                    <a:pt x="333" y="362"/>
                  </a:lnTo>
                  <a:lnTo>
                    <a:pt x="326" y="368"/>
                  </a:lnTo>
                  <a:lnTo>
                    <a:pt x="318" y="377"/>
                  </a:lnTo>
                  <a:lnTo>
                    <a:pt x="307" y="386"/>
                  </a:lnTo>
                  <a:lnTo>
                    <a:pt x="298" y="397"/>
                  </a:lnTo>
                  <a:lnTo>
                    <a:pt x="289" y="409"/>
                  </a:lnTo>
                  <a:lnTo>
                    <a:pt x="281" y="420"/>
                  </a:lnTo>
                  <a:lnTo>
                    <a:pt x="276" y="430"/>
                  </a:lnTo>
                  <a:lnTo>
                    <a:pt x="274" y="438"/>
                  </a:lnTo>
                  <a:lnTo>
                    <a:pt x="275" y="443"/>
                  </a:lnTo>
                  <a:lnTo>
                    <a:pt x="278" y="447"/>
                  </a:lnTo>
                  <a:lnTo>
                    <a:pt x="282" y="450"/>
                  </a:lnTo>
                  <a:lnTo>
                    <a:pt x="287" y="451"/>
                  </a:lnTo>
                  <a:lnTo>
                    <a:pt x="295" y="448"/>
                  </a:lnTo>
                  <a:lnTo>
                    <a:pt x="304" y="441"/>
                  </a:lnTo>
                  <a:lnTo>
                    <a:pt x="316" y="430"/>
                  </a:lnTo>
                  <a:lnTo>
                    <a:pt x="328" y="417"/>
                  </a:lnTo>
                  <a:lnTo>
                    <a:pt x="341" y="404"/>
                  </a:lnTo>
                  <a:lnTo>
                    <a:pt x="354" y="393"/>
                  </a:lnTo>
                  <a:lnTo>
                    <a:pt x="369" y="386"/>
                  </a:lnTo>
                  <a:lnTo>
                    <a:pt x="383" y="383"/>
                  </a:lnTo>
                  <a:lnTo>
                    <a:pt x="389" y="385"/>
                  </a:lnTo>
                  <a:lnTo>
                    <a:pt x="394" y="390"/>
                  </a:lnTo>
                  <a:lnTo>
                    <a:pt x="396" y="399"/>
                  </a:lnTo>
                  <a:lnTo>
                    <a:pt x="393" y="412"/>
                  </a:lnTo>
                  <a:lnTo>
                    <a:pt x="332" y="571"/>
                  </a:lnTo>
                  <a:lnTo>
                    <a:pt x="328" y="580"/>
                  </a:lnTo>
                  <a:lnTo>
                    <a:pt x="322" y="595"/>
                  </a:lnTo>
                  <a:lnTo>
                    <a:pt x="314" y="614"/>
                  </a:lnTo>
                  <a:lnTo>
                    <a:pt x="307" y="635"/>
                  </a:lnTo>
                  <a:lnTo>
                    <a:pt x="300" y="658"/>
                  </a:lnTo>
                  <a:lnTo>
                    <a:pt x="294" y="681"/>
                  </a:lnTo>
                  <a:lnTo>
                    <a:pt x="290" y="704"/>
                  </a:lnTo>
                  <a:lnTo>
                    <a:pt x="289" y="723"/>
                  </a:lnTo>
                  <a:lnTo>
                    <a:pt x="290" y="737"/>
                  </a:lnTo>
                  <a:lnTo>
                    <a:pt x="293" y="749"/>
                  </a:lnTo>
                  <a:lnTo>
                    <a:pt x="299" y="759"/>
                  </a:lnTo>
                  <a:lnTo>
                    <a:pt x="306" y="767"/>
                  </a:lnTo>
                  <a:lnTo>
                    <a:pt x="316" y="773"/>
                  </a:lnTo>
                  <a:lnTo>
                    <a:pt x="327" y="777"/>
                  </a:lnTo>
                  <a:lnTo>
                    <a:pt x="339" y="779"/>
                  </a:lnTo>
                  <a:lnTo>
                    <a:pt x="352" y="780"/>
                  </a:lnTo>
                  <a:lnTo>
                    <a:pt x="372" y="779"/>
                  </a:lnTo>
                  <a:lnTo>
                    <a:pt x="392" y="775"/>
                  </a:lnTo>
                  <a:lnTo>
                    <a:pt x="413" y="768"/>
                  </a:lnTo>
                  <a:lnTo>
                    <a:pt x="432" y="760"/>
                  </a:lnTo>
                  <a:lnTo>
                    <a:pt x="451" y="750"/>
                  </a:lnTo>
                  <a:lnTo>
                    <a:pt x="471" y="738"/>
                  </a:lnTo>
                  <a:lnTo>
                    <a:pt x="488" y="725"/>
                  </a:lnTo>
                  <a:lnTo>
                    <a:pt x="506" y="712"/>
                  </a:lnTo>
                  <a:lnTo>
                    <a:pt x="521" y="699"/>
                  </a:lnTo>
                  <a:lnTo>
                    <a:pt x="535" y="685"/>
                  </a:lnTo>
                  <a:lnTo>
                    <a:pt x="547" y="672"/>
                  </a:lnTo>
                  <a:lnTo>
                    <a:pt x="559" y="659"/>
                  </a:lnTo>
                  <a:lnTo>
                    <a:pt x="567" y="648"/>
                  </a:lnTo>
                  <a:lnTo>
                    <a:pt x="574" y="637"/>
                  </a:lnTo>
                  <a:lnTo>
                    <a:pt x="578" y="629"/>
                  </a:lnTo>
                  <a:lnTo>
                    <a:pt x="579" y="622"/>
                  </a:lnTo>
                  <a:lnTo>
                    <a:pt x="578" y="616"/>
                  </a:lnTo>
                  <a:lnTo>
                    <a:pt x="575" y="611"/>
                  </a:lnTo>
                  <a:lnTo>
                    <a:pt x="571" y="607"/>
                  </a:lnTo>
                  <a:lnTo>
                    <a:pt x="567" y="606"/>
                  </a:lnTo>
                  <a:lnTo>
                    <a:pt x="560" y="609"/>
                  </a:lnTo>
                  <a:lnTo>
                    <a:pt x="550" y="616"/>
                  </a:lnTo>
                  <a:lnTo>
                    <a:pt x="538" y="625"/>
                  </a:lnTo>
                  <a:lnTo>
                    <a:pt x="526" y="636"/>
                  </a:lnTo>
                  <a:lnTo>
                    <a:pt x="512" y="649"/>
                  </a:lnTo>
                  <a:lnTo>
                    <a:pt x="498" y="658"/>
                  </a:lnTo>
                  <a:lnTo>
                    <a:pt x="484" y="665"/>
                  </a:lnTo>
                  <a:lnTo>
                    <a:pt x="472" y="668"/>
                  </a:lnTo>
                  <a:lnTo>
                    <a:pt x="467" y="667"/>
                  </a:lnTo>
                  <a:lnTo>
                    <a:pt x="463" y="664"/>
                  </a:lnTo>
                  <a:lnTo>
                    <a:pt x="461" y="659"/>
                  </a:lnTo>
                  <a:lnTo>
                    <a:pt x="460" y="654"/>
                  </a:lnTo>
                  <a:lnTo>
                    <a:pt x="462" y="639"/>
                  </a:lnTo>
                  <a:lnTo>
                    <a:pt x="466" y="624"/>
                  </a:lnTo>
                  <a:lnTo>
                    <a:pt x="472" y="609"/>
                  </a:lnTo>
                  <a:lnTo>
                    <a:pt x="477" y="595"/>
                  </a:lnTo>
                  <a:lnTo>
                    <a:pt x="543" y="420"/>
                  </a:lnTo>
                  <a:lnTo>
                    <a:pt x="554" y="385"/>
                  </a:lnTo>
                  <a:lnTo>
                    <a:pt x="557" y="357"/>
                  </a:lnTo>
                  <a:lnTo>
                    <a:pt x="555" y="335"/>
                  </a:lnTo>
                  <a:lnTo>
                    <a:pt x="546" y="318"/>
                  </a:lnTo>
                  <a:lnTo>
                    <a:pt x="535" y="305"/>
                  </a:lnTo>
                  <a:lnTo>
                    <a:pt x="521" y="298"/>
                  </a:lnTo>
                  <a:lnTo>
                    <a:pt x="504" y="293"/>
                  </a:lnTo>
                  <a:lnTo>
                    <a:pt x="488" y="292"/>
                  </a:lnTo>
                  <a:lnTo>
                    <a:pt x="475" y="293"/>
                  </a:lnTo>
                  <a:lnTo>
                    <a:pt x="461" y="294"/>
                  </a:lnTo>
                  <a:lnTo>
                    <a:pt x="447" y="296"/>
                  </a:lnTo>
                  <a:lnTo>
                    <a:pt x="435" y="300"/>
                  </a:lnTo>
                  <a:lnTo>
                    <a:pt x="422" y="304"/>
                  </a:lnTo>
                  <a:lnTo>
                    <a:pt x="409" y="309"/>
                  </a:lnTo>
                  <a:lnTo>
                    <a:pt x="397" y="316"/>
                  </a:lnTo>
                  <a:lnTo>
                    <a:pt x="386" y="322"/>
                  </a:lnTo>
                  <a:lnTo>
                    <a:pt x="230" y="58"/>
                  </a:lnTo>
                  <a:lnTo>
                    <a:pt x="242" y="51"/>
                  </a:lnTo>
                  <a:lnTo>
                    <a:pt x="254" y="45"/>
                  </a:lnTo>
                  <a:lnTo>
                    <a:pt x="267" y="39"/>
                  </a:lnTo>
                  <a:lnTo>
                    <a:pt x="280" y="34"/>
                  </a:lnTo>
                  <a:lnTo>
                    <a:pt x="293" y="29"/>
                  </a:lnTo>
                  <a:lnTo>
                    <a:pt x="306" y="24"/>
                  </a:lnTo>
                  <a:lnTo>
                    <a:pt x="321" y="19"/>
                  </a:lnTo>
                  <a:lnTo>
                    <a:pt x="334" y="15"/>
                  </a:lnTo>
                  <a:lnTo>
                    <a:pt x="348" y="12"/>
                  </a:lnTo>
                  <a:lnTo>
                    <a:pt x="362" y="9"/>
                  </a:lnTo>
                  <a:lnTo>
                    <a:pt x="377" y="6"/>
                  </a:lnTo>
                  <a:lnTo>
                    <a:pt x="391" y="4"/>
                  </a:lnTo>
                  <a:lnTo>
                    <a:pt x="405" y="2"/>
                  </a:lnTo>
                  <a:lnTo>
                    <a:pt x="421" y="1"/>
                  </a:lnTo>
                  <a:lnTo>
                    <a:pt x="435" y="0"/>
                  </a:lnTo>
                  <a:lnTo>
                    <a:pt x="450" y="0"/>
                  </a:lnTo>
                  <a:lnTo>
                    <a:pt x="464" y="0"/>
                  </a:lnTo>
                  <a:lnTo>
                    <a:pt x="478" y="1"/>
                  </a:lnTo>
                  <a:lnTo>
                    <a:pt x="491" y="2"/>
                  </a:lnTo>
                  <a:lnTo>
                    <a:pt x="504" y="3"/>
                  </a:lnTo>
                  <a:lnTo>
                    <a:pt x="518" y="5"/>
                  </a:lnTo>
                  <a:lnTo>
                    <a:pt x="531" y="7"/>
                  </a:lnTo>
                  <a:lnTo>
                    <a:pt x="544" y="10"/>
                  </a:lnTo>
                  <a:lnTo>
                    <a:pt x="558" y="12"/>
                  </a:lnTo>
                  <a:lnTo>
                    <a:pt x="570" y="16"/>
                  </a:lnTo>
                  <a:lnTo>
                    <a:pt x="582" y="19"/>
                  </a:lnTo>
                  <a:lnTo>
                    <a:pt x="595" y="24"/>
                  </a:lnTo>
                  <a:lnTo>
                    <a:pt x="608" y="28"/>
                  </a:lnTo>
                  <a:lnTo>
                    <a:pt x="619" y="33"/>
                  </a:lnTo>
                  <a:lnTo>
                    <a:pt x="631" y="38"/>
                  </a:lnTo>
                  <a:lnTo>
                    <a:pt x="643" y="43"/>
                  </a:lnTo>
                  <a:lnTo>
                    <a:pt x="655" y="49"/>
                  </a:lnTo>
                  <a:lnTo>
                    <a:pt x="588" y="113"/>
                  </a:lnTo>
                  <a:lnTo>
                    <a:pt x="584" y="110"/>
                  </a:lnTo>
                  <a:lnTo>
                    <a:pt x="579" y="108"/>
                  </a:lnTo>
                  <a:lnTo>
                    <a:pt x="574" y="106"/>
                  </a:lnTo>
                  <a:lnTo>
                    <a:pt x="569" y="104"/>
                  </a:lnTo>
                  <a:lnTo>
                    <a:pt x="563" y="103"/>
                  </a:lnTo>
                  <a:lnTo>
                    <a:pt x="558" y="102"/>
                  </a:lnTo>
                  <a:lnTo>
                    <a:pt x="551" y="101"/>
                  </a:lnTo>
                  <a:lnTo>
                    <a:pt x="545" y="101"/>
                  </a:lnTo>
                  <a:lnTo>
                    <a:pt x="528" y="103"/>
                  </a:lnTo>
                  <a:lnTo>
                    <a:pt x="513" y="107"/>
                  </a:lnTo>
                  <a:lnTo>
                    <a:pt x="498" y="115"/>
                  </a:lnTo>
                  <a:lnTo>
                    <a:pt x="485" y="126"/>
                  </a:lnTo>
                  <a:lnTo>
                    <a:pt x="475" y="138"/>
                  </a:lnTo>
                  <a:lnTo>
                    <a:pt x="467" y="151"/>
                  </a:lnTo>
                  <a:lnTo>
                    <a:pt x="462" y="168"/>
                  </a:lnTo>
                  <a:lnTo>
                    <a:pt x="460" y="184"/>
                  </a:lnTo>
                  <a:lnTo>
                    <a:pt x="461" y="199"/>
                  </a:lnTo>
                  <a:lnTo>
                    <a:pt x="465" y="212"/>
                  </a:lnTo>
                  <a:lnTo>
                    <a:pt x="471" y="225"/>
                  </a:lnTo>
                  <a:lnTo>
                    <a:pt x="479" y="235"/>
                  </a:lnTo>
                  <a:lnTo>
                    <a:pt x="489" y="243"/>
                  </a:lnTo>
                  <a:lnTo>
                    <a:pt x="501" y="249"/>
                  </a:lnTo>
                  <a:lnTo>
                    <a:pt x="516" y="253"/>
                  </a:lnTo>
                  <a:lnTo>
                    <a:pt x="531" y="254"/>
                  </a:lnTo>
                  <a:lnTo>
                    <a:pt x="548" y="252"/>
                  </a:lnTo>
                  <a:lnTo>
                    <a:pt x="565" y="248"/>
                  </a:lnTo>
                  <a:lnTo>
                    <a:pt x="579" y="241"/>
                  </a:lnTo>
                  <a:lnTo>
                    <a:pt x="591" y="231"/>
                  </a:lnTo>
                  <a:lnTo>
                    <a:pt x="603" y="219"/>
                  </a:lnTo>
                  <a:lnTo>
                    <a:pt x="610" y="204"/>
                  </a:lnTo>
                  <a:lnTo>
                    <a:pt x="615" y="189"/>
                  </a:lnTo>
                  <a:lnTo>
                    <a:pt x="617" y="172"/>
                  </a:lnTo>
                  <a:lnTo>
                    <a:pt x="615" y="153"/>
                  </a:lnTo>
                  <a:lnTo>
                    <a:pt x="610" y="138"/>
                  </a:lnTo>
                  <a:lnTo>
                    <a:pt x="601" y="124"/>
                  </a:lnTo>
                  <a:lnTo>
                    <a:pt x="588" y="113"/>
                  </a:lnTo>
                  <a:lnTo>
                    <a:pt x="655" y="49"/>
                  </a:lnTo>
                  <a:close/>
                </a:path>
              </a:pathLst>
            </a:custGeom>
            <a:solidFill>
              <a:srgbClr val="79BE00"/>
            </a:solidFill>
            <a:ln w="9525">
              <a:solidFill>
                <a:srgbClr val="79B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4572000" y="3643314"/>
            <a:ext cx="421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доверие пользователей к оплаченным объявлениям всегда выше, нежели к размещённым бесплатно.</a:t>
            </a:r>
            <a:endParaRPr lang="ru-RU" sz="1200" b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359" y="2230525"/>
            <a:ext cx="3817564" cy="12559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9270159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3853</TotalTime>
  <Words>765</Words>
  <Application>Microsoft Office PowerPoint</Application>
  <PresentationFormat>Экран (4:3)</PresentationFormat>
  <Paragraphs>215</Paragraphs>
  <Slides>13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Microsoft Sans Serif</vt:lpstr>
      <vt:lpstr>Tahoma</vt:lpstr>
      <vt:lpstr>Wingdings</vt:lpstr>
      <vt:lpstr>Тема Office</vt:lpstr>
      <vt:lpstr>Документ</vt:lpstr>
      <vt:lpstr>РЕКЛАМНЫЕ ВОЗМОЖНОСТИ ПОРТАЛА MEGAPOLIS-REAL.BY  </vt:lpstr>
      <vt:lpstr>О ПРОЕКТЕ</vt:lpstr>
      <vt:lpstr>ПОЧЕМУ СТОИТ РАЗМЕЩАТЬ РЕКЛАМУ на megapolis-real.by</vt:lpstr>
      <vt:lpstr>Презентация PowerPoint</vt:lpstr>
      <vt:lpstr>ПОСЕЩАЕМОСТЬ</vt:lpstr>
      <vt:lpstr>АУДИТОРИЯ</vt:lpstr>
      <vt:lpstr>ИСТОЧНИКИ ТРАФИКА</vt:lpstr>
      <vt:lpstr>РЕКЛАМНЫЕ ВОЗМОЖНОСТИ ПОРТАЛА megapolis-real.by</vt:lpstr>
      <vt:lpstr>РЕКЛАМНЫЕ ВОЗМОЖНОСТИ ПОРТАЛА megapolis-real.by</vt:lpstr>
      <vt:lpstr>РЕКЛАМНЫЕ ВОЗМОЖНОСТИ ПОРТАЛА megapolis-real.by</vt:lpstr>
      <vt:lpstr>РЕКЛАМНЫЕ ВОЗМОЖНОСТИ ПОРТАЛА megapolis-real.by</vt:lpstr>
      <vt:lpstr>НАМ ДОВЕРЯЮТ НАШИ КЛИЕНТЫ!</vt:lpstr>
      <vt:lpstr>Презентация PowerPoint</vt:lpstr>
    </vt:vector>
  </TitlesOfParts>
  <Company>SPecialiST RePack, SanBuild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Елена</cp:lastModifiedBy>
  <cp:revision>354</cp:revision>
  <dcterms:created xsi:type="dcterms:W3CDTF">2015-09-25T06:20:26Z</dcterms:created>
  <dcterms:modified xsi:type="dcterms:W3CDTF">2026-02-06T08:52:00Z</dcterms:modified>
</cp:coreProperties>
</file>